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7" r:id="rId2"/>
    <p:sldId id="259" r:id="rId3"/>
    <p:sldId id="276" r:id="rId4"/>
    <p:sldId id="258" r:id="rId5"/>
    <p:sldId id="264" r:id="rId6"/>
    <p:sldId id="263" r:id="rId7"/>
    <p:sldId id="277" r:id="rId8"/>
    <p:sldId id="334" r:id="rId9"/>
    <p:sldId id="268" r:id="rId10"/>
    <p:sldId id="283" r:id="rId11"/>
    <p:sldId id="273" r:id="rId12"/>
    <p:sldId id="272" r:id="rId13"/>
    <p:sldId id="275" r:id="rId14"/>
    <p:sldId id="282" r:id="rId15"/>
    <p:sldId id="292" r:id="rId16"/>
    <p:sldId id="300" r:id="rId17"/>
    <p:sldId id="301" r:id="rId18"/>
    <p:sldId id="291" r:id="rId19"/>
    <p:sldId id="284" r:id="rId20"/>
    <p:sldId id="285" r:id="rId21"/>
    <p:sldId id="278" r:id="rId22"/>
    <p:sldId id="286" r:id="rId23"/>
    <p:sldId id="287" r:id="rId24"/>
    <p:sldId id="289" r:id="rId25"/>
    <p:sldId id="290" r:id="rId26"/>
    <p:sldId id="281" r:id="rId27"/>
    <p:sldId id="304" r:id="rId28"/>
    <p:sldId id="305" r:id="rId29"/>
    <p:sldId id="307" r:id="rId30"/>
    <p:sldId id="308" r:id="rId31"/>
    <p:sldId id="302" r:id="rId32"/>
    <p:sldId id="303" r:id="rId33"/>
    <p:sldId id="309" r:id="rId34"/>
    <p:sldId id="313" r:id="rId35"/>
    <p:sldId id="312" r:id="rId36"/>
    <p:sldId id="320" r:id="rId37"/>
    <p:sldId id="327" r:id="rId38"/>
    <p:sldId id="328" r:id="rId39"/>
    <p:sldId id="330" r:id="rId40"/>
    <p:sldId id="33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-108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9CDE77-062C-874C-A163-722D20BAE5A2}" type="doc">
      <dgm:prSet loTypeId="urn:microsoft.com/office/officeart/2005/8/layout/matrix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FB6F369-1C17-FF4A-9487-24A1BEB41C85}">
      <dgm:prSet phldrT="[文本]" custT="1"/>
      <dgm:spPr>
        <a:solidFill>
          <a:srgbClr val="5A1B58">
            <a:alpha val="36000"/>
          </a:srgbClr>
        </a:solidFill>
      </dgm:spPr>
      <dgm:t>
        <a:bodyPr/>
        <a:lstStyle/>
        <a:p>
          <a:r>
            <a:rPr lang="zh-CN" altLang="en-US" sz="3600" dirty="0">
              <a:latin typeface="STKaiti" charset="-122"/>
              <a:ea typeface="STKaiti" charset="-122"/>
              <a:cs typeface="STKaiti" charset="-122"/>
            </a:rPr>
            <a:t>客观性</a:t>
          </a:r>
        </a:p>
      </dgm:t>
    </dgm:pt>
    <dgm:pt modelId="{E32BDADF-4FFC-B340-A226-138CC132F2C5}" type="parTrans" cxnId="{CAD5C9A8-730E-A44D-ABC1-F720C5C49F2E}">
      <dgm:prSet/>
      <dgm:spPr/>
      <dgm:t>
        <a:bodyPr/>
        <a:lstStyle/>
        <a:p>
          <a:endParaRPr lang="zh-CN" altLang="en-US"/>
        </a:p>
      </dgm:t>
    </dgm:pt>
    <dgm:pt modelId="{C845A169-1E88-7E48-8EC5-A2C0E05DC634}" type="sibTrans" cxnId="{CAD5C9A8-730E-A44D-ABC1-F720C5C49F2E}">
      <dgm:prSet/>
      <dgm:spPr/>
      <dgm:t>
        <a:bodyPr/>
        <a:lstStyle/>
        <a:p>
          <a:endParaRPr lang="zh-CN" altLang="en-US"/>
        </a:p>
      </dgm:t>
    </dgm:pt>
    <dgm:pt modelId="{42A98D34-66A9-2942-861D-0796998FBAB1}">
      <dgm:prSet phldrT="[文本]" custT="1"/>
      <dgm:spPr>
        <a:solidFill>
          <a:srgbClr val="5A1B58">
            <a:alpha val="34000"/>
          </a:srgbClr>
        </a:solidFill>
      </dgm:spPr>
      <dgm:t>
        <a:bodyPr/>
        <a:lstStyle/>
        <a:p>
          <a:r>
            <a:rPr lang="zh-CN" altLang="en-US" sz="3600" dirty="0">
              <a:latin typeface="STKaiti" charset="-122"/>
              <a:ea typeface="STKaiti" charset="-122"/>
              <a:cs typeface="STKaiti" charset="-122"/>
            </a:rPr>
            <a:t>普遍性</a:t>
          </a:r>
        </a:p>
      </dgm:t>
    </dgm:pt>
    <dgm:pt modelId="{90530FA1-F25A-EA45-8DD4-AC087D533439}" type="parTrans" cxnId="{41D16AA8-46B5-FD4F-9D8A-A9A22B274252}">
      <dgm:prSet/>
      <dgm:spPr/>
      <dgm:t>
        <a:bodyPr/>
        <a:lstStyle/>
        <a:p>
          <a:endParaRPr lang="zh-CN" altLang="en-US"/>
        </a:p>
      </dgm:t>
    </dgm:pt>
    <dgm:pt modelId="{A6A14506-E974-ED4D-8B3E-8863BC765D5E}" type="sibTrans" cxnId="{41D16AA8-46B5-FD4F-9D8A-A9A22B274252}">
      <dgm:prSet/>
      <dgm:spPr/>
      <dgm:t>
        <a:bodyPr/>
        <a:lstStyle/>
        <a:p>
          <a:endParaRPr lang="zh-CN" altLang="en-US"/>
        </a:p>
      </dgm:t>
    </dgm:pt>
    <dgm:pt modelId="{A4E75FCA-79D5-7049-8C73-4181E04DC57E}">
      <dgm:prSet phldrT="[文本]" custT="1"/>
      <dgm:spPr>
        <a:solidFill>
          <a:srgbClr val="5A1B58">
            <a:alpha val="38000"/>
          </a:srgbClr>
        </a:solidFill>
      </dgm:spPr>
      <dgm:t>
        <a:bodyPr/>
        <a:lstStyle/>
        <a:p>
          <a:r>
            <a:rPr lang="zh-CN" altLang="en-US" sz="3600">
              <a:latin typeface="STKaiti" charset="-122"/>
              <a:ea typeface="STKaiti" charset="-122"/>
              <a:cs typeface="STKaiti" charset="-122"/>
            </a:rPr>
            <a:t>多样性</a:t>
          </a:r>
          <a:endParaRPr lang="zh-CN" altLang="en-US" sz="3600" dirty="0">
            <a:latin typeface="STKaiti" charset="-122"/>
            <a:ea typeface="STKaiti" charset="-122"/>
            <a:cs typeface="STKaiti" charset="-122"/>
          </a:endParaRPr>
        </a:p>
      </dgm:t>
    </dgm:pt>
    <dgm:pt modelId="{CDD9EB36-FDC5-0446-A370-98BB3D545699}" type="parTrans" cxnId="{707D4764-65FD-D145-BDF5-57AE0FDB096E}">
      <dgm:prSet/>
      <dgm:spPr/>
      <dgm:t>
        <a:bodyPr/>
        <a:lstStyle/>
        <a:p>
          <a:endParaRPr lang="zh-CN" altLang="en-US"/>
        </a:p>
      </dgm:t>
    </dgm:pt>
    <dgm:pt modelId="{5ED8DE84-251D-9F43-8FFF-5C652FA1BB59}" type="sibTrans" cxnId="{707D4764-65FD-D145-BDF5-57AE0FDB096E}">
      <dgm:prSet/>
      <dgm:spPr/>
      <dgm:t>
        <a:bodyPr/>
        <a:lstStyle/>
        <a:p>
          <a:endParaRPr lang="zh-CN" altLang="en-US"/>
        </a:p>
      </dgm:t>
    </dgm:pt>
    <dgm:pt modelId="{CB71D6EA-D08A-B545-B0C0-31FC6202C6DC}">
      <dgm:prSet phldrT="[文本]" custT="1"/>
      <dgm:spPr>
        <a:solidFill>
          <a:srgbClr val="5A1B58">
            <a:alpha val="45000"/>
          </a:srgbClr>
        </a:solidFill>
      </dgm:spPr>
      <dgm:t>
        <a:bodyPr/>
        <a:lstStyle/>
        <a:p>
          <a:r>
            <a:rPr lang="zh-CN" altLang="en-US" sz="3600" dirty="0">
              <a:latin typeface="STKaiti" charset="-122"/>
              <a:ea typeface="STKaiti" charset="-122"/>
              <a:cs typeface="STKaiti" charset="-122"/>
            </a:rPr>
            <a:t>条件性</a:t>
          </a:r>
        </a:p>
      </dgm:t>
    </dgm:pt>
    <dgm:pt modelId="{29BD6F67-B123-BF45-939E-C357E45E98AF}" type="parTrans" cxnId="{485F6286-95A0-2641-B5D9-5F19E7F4507A}">
      <dgm:prSet/>
      <dgm:spPr/>
      <dgm:t>
        <a:bodyPr/>
        <a:lstStyle/>
        <a:p>
          <a:endParaRPr lang="zh-CN" altLang="en-US"/>
        </a:p>
      </dgm:t>
    </dgm:pt>
    <dgm:pt modelId="{DD1FE477-620F-A94C-8014-E5F5267B41AC}" type="sibTrans" cxnId="{485F6286-95A0-2641-B5D9-5F19E7F4507A}">
      <dgm:prSet/>
      <dgm:spPr/>
      <dgm:t>
        <a:bodyPr/>
        <a:lstStyle/>
        <a:p>
          <a:endParaRPr lang="zh-CN" altLang="en-US"/>
        </a:p>
      </dgm:t>
    </dgm:pt>
    <dgm:pt modelId="{CEE5E41D-5906-7F47-87BB-6B599AE0B472}" type="pres">
      <dgm:prSet presAssocID="{909CDE77-062C-874C-A163-722D20BAE5A2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438AF0-7444-2B4B-A4DE-984C5521C084}" type="pres">
      <dgm:prSet presAssocID="{909CDE77-062C-874C-A163-722D20BAE5A2}" presName="diamond" presStyleLbl="bgShp" presStyleIdx="0" presStyleCnt="1" custLinFactNeighborX="-1666" custLinFactNeighborY="-1027"/>
      <dgm:spPr>
        <a:solidFill>
          <a:schemeClr val="accent1">
            <a:tint val="40000"/>
            <a:hueOff val="0"/>
            <a:satOff val="0"/>
            <a:lumOff val="0"/>
            <a:alpha val="56000"/>
          </a:schemeClr>
        </a:solidFill>
      </dgm:spPr>
    </dgm:pt>
    <dgm:pt modelId="{3A53C030-B7F7-5C40-99A3-2EE0E4538368}" type="pres">
      <dgm:prSet presAssocID="{909CDE77-062C-874C-A163-722D20BAE5A2}" presName="quad1" presStyleLbl="node1" presStyleIdx="0" presStyleCnt="4" custScaleX="117318" custScaleY="81442" custLinFactNeighborX="-2730" custLinFactNeighborY="91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206928-831F-8D45-A905-790FE899A869}" type="pres">
      <dgm:prSet presAssocID="{909CDE77-062C-874C-A163-722D20BAE5A2}" presName="quad2" presStyleLbl="node1" presStyleIdx="1" presStyleCnt="4" custScaleX="102723" custScaleY="81442" custLinFactNeighborX="2789" custLinFactNeighborY="91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289751-5058-D043-AECC-3AE488DB3688}" type="pres">
      <dgm:prSet presAssocID="{909CDE77-062C-874C-A163-722D20BAE5A2}" presName="quad3" presStyleLbl="node1" presStyleIdx="2" presStyleCnt="4" custScaleX="110958" custScaleY="73931" custLinFactNeighborX="-1358" custLinFactNeighborY="-8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F42417-2FA4-5E4E-ACBE-5B2719518EC9}" type="pres">
      <dgm:prSet presAssocID="{909CDE77-062C-874C-A163-722D20BAE5A2}" presName="quad4" presStyleLbl="node1" presStyleIdx="3" presStyleCnt="4" custScaleX="99501" custScaleY="73932" custLinFactNeighborX="-187" custLinFactNeighborY="-8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7D4764-65FD-D145-BDF5-57AE0FDB096E}" srcId="{909CDE77-062C-874C-A163-722D20BAE5A2}" destId="{A4E75FCA-79D5-7049-8C73-4181E04DC57E}" srcOrd="2" destOrd="0" parTransId="{CDD9EB36-FDC5-0446-A370-98BB3D545699}" sibTransId="{5ED8DE84-251D-9F43-8FFF-5C652FA1BB59}"/>
    <dgm:cxn modelId="{CAD5C9A8-730E-A44D-ABC1-F720C5C49F2E}" srcId="{909CDE77-062C-874C-A163-722D20BAE5A2}" destId="{7FB6F369-1C17-FF4A-9487-24A1BEB41C85}" srcOrd="0" destOrd="0" parTransId="{E32BDADF-4FFC-B340-A226-138CC132F2C5}" sibTransId="{C845A169-1E88-7E48-8EC5-A2C0E05DC634}"/>
    <dgm:cxn modelId="{0EEBFDDF-3BD5-1C4E-BA6C-4DEB295D7DBC}" type="presOf" srcId="{A4E75FCA-79D5-7049-8C73-4181E04DC57E}" destId="{4E289751-5058-D043-AECC-3AE488DB3688}" srcOrd="0" destOrd="0" presId="urn:microsoft.com/office/officeart/2005/8/layout/matrix3"/>
    <dgm:cxn modelId="{41D16AA8-46B5-FD4F-9D8A-A9A22B274252}" srcId="{909CDE77-062C-874C-A163-722D20BAE5A2}" destId="{42A98D34-66A9-2942-861D-0796998FBAB1}" srcOrd="1" destOrd="0" parTransId="{90530FA1-F25A-EA45-8DD4-AC087D533439}" sibTransId="{A6A14506-E974-ED4D-8B3E-8863BC765D5E}"/>
    <dgm:cxn modelId="{485F6286-95A0-2641-B5D9-5F19E7F4507A}" srcId="{909CDE77-062C-874C-A163-722D20BAE5A2}" destId="{CB71D6EA-D08A-B545-B0C0-31FC6202C6DC}" srcOrd="3" destOrd="0" parTransId="{29BD6F67-B123-BF45-939E-C357E45E98AF}" sibTransId="{DD1FE477-620F-A94C-8014-E5F5267B41AC}"/>
    <dgm:cxn modelId="{C382D3D2-82B3-0448-8042-C0E77AD87A07}" type="presOf" srcId="{909CDE77-062C-874C-A163-722D20BAE5A2}" destId="{CEE5E41D-5906-7F47-87BB-6B599AE0B472}" srcOrd="0" destOrd="0" presId="urn:microsoft.com/office/officeart/2005/8/layout/matrix3"/>
    <dgm:cxn modelId="{A8EC62FF-708F-064D-80F3-A684EF1D2BE9}" type="presOf" srcId="{CB71D6EA-D08A-B545-B0C0-31FC6202C6DC}" destId="{98F42417-2FA4-5E4E-ACBE-5B2719518EC9}" srcOrd="0" destOrd="0" presId="urn:microsoft.com/office/officeart/2005/8/layout/matrix3"/>
    <dgm:cxn modelId="{21F371CD-1FE1-5B43-9E65-5B500D0FE242}" type="presOf" srcId="{42A98D34-66A9-2942-861D-0796998FBAB1}" destId="{8A206928-831F-8D45-A905-790FE899A869}" srcOrd="0" destOrd="0" presId="urn:microsoft.com/office/officeart/2005/8/layout/matrix3"/>
    <dgm:cxn modelId="{F6FF8868-9A77-5B4E-B866-3573CF17F735}" type="presOf" srcId="{7FB6F369-1C17-FF4A-9487-24A1BEB41C85}" destId="{3A53C030-B7F7-5C40-99A3-2EE0E4538368}" srcOrd="0" destOrd="0" presId="urn:microsoft.com/office/officeart/2005/8/layout/matrix3"/>
    <dgm:cxn modelId="{CDF88871-974D-9B42-A6AB-7C69483BF122}" type="presParOf" srcId="{CEE5E41D-5906-7F47-87BB-6B599AE0B472}" destId="{A7438AF0-7444-2B4B-A4DE-984C5521C084}" srcOrd="0" destOrd="0" presId="urn:microsoft.com/office/officeart/2005/8/layout/matrix3"/>
    <dgm:cxn modelId="{426FAB98-7A63-2F46-AC86-36A1EE6017CA}" type="presParOf" srcId="{CEE5E41D-5906-7F47-87BB-6B599AE0B472}" destId="{3A53C030-B7F7-5C40-99A3-2EE0E4538368}" srcOrd="1" destOrd="0" presId="urn:microsoft.com/office/officeart/2005/8/layout/matrix3"/>
    <dgm:cxn modelId="{72B4430C-9D60-9241-ACBB-54D7DF92B598}" type="presParOf" srcId="{CEE5E41D-5906-7F47-87BB-6B599AE0B472}" destId="{8A206928-831F-8D45-A905-790FE899A869}" srcOrd="2" destOrd="0" presId="urn:microsoft.com/office/officeart/2005/8/layout/matrix3"/>
    <dgm:cxn modelId="{9DCDB525-A01B-0648-B3DA-513A382A7542}" type="presParOf" srcId="{CEE5E41D-5906-7F47-87BB-6B599AE0B472}" destId="{4E289751-5058-D043-AECC-3AE488DB3688}" srcOrd="3" destOrd="0" presId="urn:microsoft.com/office/officeart/2005/8/layout/matrix3"/>
    <dgm:cxn modelId="{3E3158D7-676C-7340-8E2B-1B795AE1A514}" type="presParOf" srcId="{CEE5E41D-5906-7F47-87BB-6B599AE0B472}" destId="{98F42417-2FA4-5E4E-ACBE-5B2719518EC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38AF0-7444-2B4B-A4DE-984C5521C084}">
      <dsp:nvSpPr>
        <dsp:cNvPr id="0" name=""/>
        <dsp:cNvSpPr/>
      </dsp:nvSpPr>
      <dsp:spPr>
        <a:xfrm>
          <a:off x="1141064" y="0"/>
          <a:ext cx="4581542" cy="458154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 val="5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53C030-B7F7-5C40-99A3-2EE0E4538368}">
      <dsp:nvSpPr>
        <dsp:cNvPr id="0" name=""/>
        <dsp:cNvSpPr/>
      </dsp:nvSpPr>
      <dsp:spPr>
        <a:xfrm>
          <a:off x="1449140" y="765054"/>
          <a:ext cx="2096239" cy="1455206"/>
        </a:xfrm>
        <a:prstGeom prst="roundRect">
          <a:avLst/>
        </a:prstGeom>
        <a:solidFill>
          <a:srgbClr val="5A1B58">
            <a:alpha val="36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STKaiti" charset="-122"/>
              <a:ea typeface="STKaiti" charset="-122"/>
              <a:cs typeface="STKaiti" charset="-122"/>
            </a:rPr>
            <a:t>客观性</a:t>
          </a:r>
        </a:p>
      </dsp:txBody>
      <dsp:txXfrm>
        <a:off x="1520177" y="836091"/>
        <a:ext cx="1954165" cy="1313132"/>
      </dsp:txXfrm>
    </dsp:sp>
    <dsp:sp modelId="{8A206928-831F-8D45-A905-790FE899A869}">
      <dsp:nvSpPr>
        <dsp:cNvPr id="0" name=""/>
        <dsp:cNvSpPr/>
      </dsp:nvSpPr>
      <dsp:spPr>
        <a:xfrm>
          <a:off x="3602393" y="765054"/>
          <a:ext cx="1835455" cy="1455206"/>
        </a:xfrm>
        <a:prstGeom prst="roundRect">
          <a:avLst/>
        </a:prstGeom>
        <a:solidFill>
          <a:srgbClr val="5A1B58">
            <a:alpha val="34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STKaiti" charset="-122"/>
              <a:ea typeface="STKaiti" charset="-122"/>
              <a:cs typeface="STKaiti" charset="-122"/>
            </a:rPr>
            <a:t>普遍性</a:t>
          </a:r>
        </a:p>
      </dsp:txBody>
      <dsp:txXfrm>
        <a:off x="3673430" y="836091"/>
        <a:ext cx="1693381" cy="1313132"/>
      </dsp:txXfrm>
    </dsp:sp>
    <dsp:sp modelId="{4E289751-5058-D043-AECC-3AE488DB3688}">
      <dsp:nvSpPr>
        <dsp:cNvPr id="0" name=""/>
        <dsp:cNvSpPr/>
      </dsp:nvSpPr>
      <dsp:spPr>
        <a:xfrm>
          <a:off x="1530475" y="2577367"/>
          <a:ext cx="1982599" cy="1321000"/>
        </a:xfrm>
        <a:prstGeom prst="roundRect">
          <a:avLst/>
        </a:prstGeom>
        <a:solidFill>
          <a:srgbClr val="5A1B58">
            <a:alpha val="38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>
              <a:latin typeface="STKaiti" charset="-122"/>
              <a:ea typeface="STKaiti" charset="-122"/>
              <a:cs typeface="STKaiti" charset="-122"/>
            </a:rPr>
            <a:t>多样性</a:t>
          </a:r>
          <a:endParaRPr lang="zh-CN" altLang="en-US" sz="3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1594961" y="2641853"/>
        <a:ext cx="1853627" cy="1192028"/>
      </dsp:txXfrm>
    </dsp:sp>
    <dsp:sp modelId="{98F42417-2FA4-5E4E-ACBE-5B2719518EC9}">
      <dsp:nvSpPr>
        <dsp:cNvPr id="0" name=""/>
        <dsp:cNvSpPr/>
      </dsp:nvSpPr>
      <dsp:spPr>
        <a:xfrm>
          <a:off x="3578003" y="2577340"/>
          <a:ext cx="1777885" cy="1321017"/>
        </a:xfrm>
        <a:prstGeom prst="roundRect">
          <a:avLst/>
        </a:prstGeom>
        <a:solidFill>
          <a:srgbClr val="5A1B58">
            <a:alpha val="45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STKaiti" charset="-122"/>
              <a:ea typeface="STKaiti" charset="-122"/>
              <a:cs typeface="STKaiti" charset="-122"/>
            </a:rPr>
            <a:t>条件性</a:t>
          </a:r>
        </a:p>
      </dsp:txBody>
      <dsp:txXfrm>
        <a:off x="3642490" y="2641827"/>
        <a:ext cx="1648911" cy="1192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E85E7-66F8-8C4D-83EC-8AE27BC97CB7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D52DA-88D4-6D42-A462-D4556111162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6707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D5BD9-8DD2-2C40-AF1F-59D097E9E84A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93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932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7626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6957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9974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05286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1153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6337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5376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194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1724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896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738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77789-A8CA-4640-93F9-5C314B2C38F8}" type="datetimeFigureOut">
              <a:rPr kumimoji="1" lang="zh-CN" altLang="en-US" smtClean="0"/>
              <a:pPr/>
              <a:t>2018-10-25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ED956-53B0-1A4F-924E-4943EED3AFA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56432" y="280966"/>
            <a:ext cx="1694608" cy="5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806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slide" Target="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11" Type="http://schemas.openxmlformats.org/officeDocument/2006/relationships/slide" Target="slide9.xml"/><Relationship Id="rId5" Type="http://schemas.openxmlformats.org/officeDocument/2006/relationships/slide" Target="slide30.xml"/><Relationship Id="rId10" Type="http://schemas.openxmlformats.org/officeDocument/2006/relationships/slide" Target="slide32.xml"/><Relationship Id="rId4" Type="http://schemas.openxmlformats.org/officeDocument/2006/relationships/slide" Target="slide21.xml"/><Relationship Id="rId9" Type="http://schemas.openxmlformats.org/officeDocument/2006/relationships/slide" Target="slide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" y="1002440"/>
            <a:ext cx="12191995" cy="1975630"/>
          </a:xfrm>
          <a:prstGeom prst="rect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1"/>
          </a:p>
        </p:txBody>
      </p:sp>
      <p:pic>
        <p:nvPicPr>
          <p:cNvPr id="14338" name="图片 3" descr="图片包含 草, 户外, 建筑物, 天空&#10;&#10;已生成极高可信度的说明"/>
          <p:cNvPicPr>
            <a:picLocks noChangeAspect="1"/>
          </p:cNvPicPr>
          <p:nvPr/>
        </p:nvPicPr>
        <p:blipFill>
          <a:blip r:embed="rId3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" y="2978070"/>
            <a:ext cx="12192001" cy="38608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矩形 4"/>
          <p:cNvSpPr>
            <a:spLocks noChangeArrowheads="1"/>
          </p:cNvSpPr>
          <p:nvPr/>
        </p:nvSpPr>
        <p:spPr bwMode="auto">
          <a:xfrm>
            <a:off x="604621" y="1205425"/>
            <a:ext cx="1102831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zh-CN" altLang="en-US" sz="54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马克思主义与我们同时代</a:t>
            </a:r>
          </a:p>
          <a:p>
            <a:pPr algn="ctr" eaLnBrk="1" hangingPunct="1"/>
            <a:r>
              <a:rPr lang="zh-CN" altLang="en-US" sz="54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本体论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73810" y="3371429"/>
            <a:ext cx="6709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马克思主义学院       陈</a:t>
            </a:r>
            <a:r>
              <a:rPr kumimoji="1" lang="en-US" altLang="zh-CN" sz="2400" b="1" dirty="0"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建    </a:t>
            </a:r>
            <a:r>
              <a:rPr kumimoji="1" lang="en-US" altLang="zh-CN" sz="2400" b="1" dirty="0">
                <a:latin typeface="Kaiti SC" charset="-122"/>
                <a:ea typeface="Kaiti SC" charset="-122"/>
                <a:cs typeface="Kaiti SC" charset="-122"/>
              </a:rPr>
              <a:t>  </a:t>
            </a:r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kumimoji="1" lang="en-US" altLang="zh-CN" sz="2400" b="1" dirty="0">
                <a:latin typeface="Kaiti SC" charset="-122"/>
                <a:ea typeface="Kaiti SC" charset="-122"/>
                <a:cs typeface="Kaiti SC" charset="-122"/>
              </a:rPr>
              <a:t>chenjian@nju.edu.cn</a:t>
            </a:r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xmlns="" val="90924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-1" y="0"/>
            <a:ext cx="4120739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>
                <a:latin typeface="Kaiti SC" charset="-122"/>
                <a:ea typeface="Kaiti SC" charset="-122"/>
                <a:cs typeface="Kaiti SC" charset="-122"/>
              </a:rPr>
              <a:t>唯物主义的历史形态</a:t>
            </a:r>
            <a:endParaRPr kumimoji="1" lang="zh-CN" altLang="en-US" sz="3200" dirty="0">
              <a:latin typeface="Kaiti SC" charset="-122"/>
              <a:ea typeface="Kaiti SC" charset="-122"/>
              <a:cs typeface="Kaiti SC" charset="-122"/>
            </a:endParaRP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xmlns="" val="413643228"/>
              </p:ext>
            </p:extLst>
          </p:nvPr>
        </p:nvGraphicFramePr>
        <p:xfrm>
          <a:off x="2622965" y="1075537"/>
          <a:ext cx="7231081" cy="466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6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6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977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8509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altLang="en-US" sz="240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  <a:p>
                      <a:pPr algn="just">
                        <a:buNone/>
                      </a:pPr>
                      <a:r>
                        <a:rPr lang="zh-CN" altLang="en-US" sz="2400" dirty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朴素唯物主义物质观</a:t>
                      </a:r>
                    </a:p>
                    <a:p>
                      <a:pPr algn="just">
                        <a:buNone/>
                      </a:pPr>
                      <a:endParaRPr lang="zh-CN" altLang="en-US" sz="2400" b="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altLang="en-US" sz="240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  <a:p>
                      <a:pPr algn="just">
                        <a:buNone/>
                      </a:pPr>
                      <a:r>
                        <a:rPr lang="zh-CN" altLang="en-US" sz="2400" dirty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物质</a:t>
                      </a:r>
                      <a:r>
                        <a:rPr lang="en-US" altLang="zh-CN" sz="2400" dirty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=</a:t>
                      </a:r>
                      <a:r>
                        <a:rPr lang="zh-CN" altLang="en-US" sz="2400" dirty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具体的物质形态</a:t>
                      </a:r>
                    </a:p>
                    <a:p>
                      <a:pPr algn="just">
                        <a:buNone/>
                      </a:pPr>
                      <a:endParaRPr lang="zh-CN" altLang="en-US" sz="2400" b="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altLang="en-US" sz="240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  <a:p>
                      <a:pPr algn="just">
                        <a:buNone/>
                      </a:pPr>
                      <a:r>
                        <a:rPr lang="zh-CN" altLang="en-US" sz="2400" dirty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       个性</a:t>
                      </a:r>
                    </a:p>
                    <a:p>
                      <a:pPr algn="just">
                        <a:buNone/>
                      </a:pPr>
                      <a:endParaRPr lang="zh-CN" altLang="en-US" sz="2400" dirty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  <a:p>
                      <a:pPr algn="just">
                        <a:buNone/>
                      </a:pPr>
                      <a:endParaRPr lang="zh-CN" altLang="en-US" sz="2400" dirty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15029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altLang="en-US" sz="240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  <a:p>
                      <a:pPr algn="just">
                        <a:buNone/>
                      </a:pPr>
                      <a:r>
                        <a:rPr lang="zh-CN" altLang="en-US" sz="240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近代形而上学唯物主义物质观</a:t>
                      </a:r>
                      <a:endParaRPr lang="zh-CN" altLang="en-US" sz="240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</a:endParaRPr>
                    </a:p>
                    <a:p>
                      <a:pPr algn="just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altLang="en-US" sz="240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  <a:p>
                      <a:pPr algn="just">
                        <a:buNone/>
                      </a:pPr>
                      <a:r>
                        <a:rPr lang="zh-CN" altLang="en-US" sz="240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物质</a:t>
                      </a:r>
                      <a:r>
                        <a:rPr lang="en-US" altLang="zh-CN" sz="2400" dirty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=</a:t>
                      </a:r>
                      <a:r>
                        <a:rPr lang="zh-CN" altLang="en-US" sz="240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原子</a:t>
                      </a:r>
                    </a:p>
                    <a:p>
                      <a:pPr algn="just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altLang="en-US" sz="240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  <a:p>
                      <a:pPr algn="just">
                        <a:buNone/>
                      </a:pPr>
                      <a:r>
                        <a:rPr lang="zh-CN" altLang="en-US" sz="2400" dirty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      部分共性</a:t>
                      </a:r>
                    </a:p>
                    <a:p>
                      <a:pPr algn="just">
                        <a:buNone/>
                      </a:pPr>
                      <a:endParaRPr lang="zh-CN" altLang="en-US" sz="2400" b="0" dirty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61518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altLang="en-US" sz="240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  <a:p>
                      <a:pPr algn="just">
                        <a:buNone/>
                      </a:pPr>
                      <a:r>
                        <a:rPr lang="zh-CN" altLang="en-US" sz="240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马克思主义的唯物主义物质观</a:t>
                      </a:r>
                      <a:endParaRPr lang="zh-CN" altLang="en-US" sz="24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altLang="en-US" sz="240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  <a:p>
                      <a:pPr algn="just">
                        <a:buNone/>
                      </a:pPr>
                      <a:r>
                        <a:rPr lang="zh-CN" altLang="en-US" sz="2400" dirty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物质</a:t>
                      </a:r>
                      <a:r>
                        <a:rPr lang="en-US" altLang="zh-CN" sz="2400" dirty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=</a:t>
                      </a:r>
                      <a:r>
                        <a:rPr lang="zh-CN" altLang="en-US" sz="2400" dirty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客观实在性</a:t>
                      </a:r>
                    </a:p>
                    <a:p>
                      <a:pPr algn="just">
                        <a:buNone/>
                      </a:pPr>
                      <a:endParaRPr lang="zh-CN" altLang="en-US" sz="240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altLang="en-US" sz="2400" dirty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  <a:p>
                      <a:pPr algn="just">
                        <a:buNone/>
                      </a:pPr>
                      <a:r>
                        <a:rPr lang="zh-CN" altLang="en-US" sz="2400" dirty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 SC" charset="-122"/>
                          <a:ea typeface="Kaiti SC" charset="-122"/>
                          <a:cs typeface="Kaiti SC" charset="-122"/>
                          <a:sym typeface="+mn-ea"/>
                        </a:rPr>
                        <a:t>       共性</a:t>
                      </a:r>
                    </a:p>
                    <a:p>
                      <a:pPr algn="just">
                        <a:buNone/>
                      </a:pPr>
                      <a:endParaRPr lang="zh-CN" altLang="en-US" sz="2400" dirty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  <a:p>
                      <a:pPr algn="just">
                        <a:buNone/>
                      </a:pPr>
                      <a:endParaRPr lang="zh-CN" altLang="en-US" sz="2400" dirty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Kaiti SC" charset="-122"/>
                        <a:ea typeface="Kaiti SC" charset="-122"/>
                        <a:cs typeface="Kaiti SC" charset="-122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" y="6198919"/>
            <a:ext cx="12191995" cy="659082"/>
          </a:xfrm>
          <a:prstGeom prst="rect">
            <a:avLst/>
          </a:prstGeom>
          <a:solidFill>
            <a:srgbClr val="6A005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1"/>
          </a:p>
        </p:txBody>
      </p:sp>
    </p:spTree>
    <p:extLst>
      <p:ext uri="{BB962C8B-B14F-4D97-AF65-F5344CB8AC3E}">
        <p14:creationId xmlns:p14="http://schemas.microsoft.com/office/powerpoint/2010/main" xmlns="" val="146611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>
            <a:spLocks noChangeArrowheads="1"/>
          </p:cNvSpPr>
          <p:nvPr/>
        </p:nvSpPr>
        <p:spPr bwMode="auto">
          <a:xfrm flipV="1">
            <a:off x="5557388" y="3614993"/>
            <a:ext cx="6634612" cy="227622"/>
          </a:xfrm>
          <a:prstGeom prst="rect">
            <a:avLst/>
          </a:prstGeom>
          <a:solidFill>
            <a:srgbClr val="6A1F5F">
              <a:alpha val="49000"/>
            </a:srgb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grpSp>
        <p:nvGrpSpPr>
          <p:cNvPr id="4" name="组合 8"/>
          <p:cNvGrpSpPr/>
          <p:nvPr/>
        </p:nvGrpSpPr>
        <p:grpSpPr bwMode="auto">
          <a:xfrm flipV="1">
            <a:off x="4068136" y="3121233"/>
            <a:ext cx="1735931" cy="1734740"/>
            <a:chOff x="0" y="0"/>
            <a:chExt cx="1970470" cy="1970470"/>
          </a:xfrm>
          <a:solidFill>
            <a:srgbClr val="6A1F5F">
              <a:alpha val="87000"/>
            </a:srgbClr>
          </a:solidFill>
        </p:grpSpPr>
        <p:sp>
          <p:nvSpPr>
            <p:cNvPr id="5" name="任意多边形 9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 10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954" y="2777022"/>
            <a:ext cx="7208307" cy="284743"/>
          </a:xfrm>
          <a:prstGeom prst="rect">
            <a:avLst/>
          </a:prstGeom>
          <a:solidFill>
            <a:srgbClr val="6A1F5F">
              <a:alpha val="44000"/>
            </a:srgb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grpSp>
        <p:nvGrpSpPr>
          <p:cNvPr id="11" name="组合 3"/>
          <p:cNvGrpSpPr/>
          <p:nvPr/>
        </p:nvGrpSpPr>
        <p:grpSpPr bwMode="auto">
          <a:xfrm>
            <a:off x="6602299" y="1391331"/>
            <a:ext cx="1734741" cy="1735931"/>
            <a:chOff x="0" y="0"/>
            <a:chExt cx="1970470" cy="1970470"/>
          </a:xfrm>
          <a:solidFill>
            <a:srgbClr val="6A1F5F">
              <a:alpha val="77000"/>
            </a:srgbClr>
          </a:solidFill>
        </p:grpSpPr>
        <p:sp>
          <p:nvSpPr>
            <p:cNvPr id="12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47"/>
          <p:cNvGrpSpPr/>
          <p:nvPr/>
        </p:nvGrpSpPr>
        <p:grpSpPr>
          <a:xfrm>
            <a:off x="6868500" y="1640361"/>
            <a:ext cx="1244010" cy="1244013"/>
            <a:chOff x="4481014" y="1320593"/>
            <a:chExt cx="1244010" cy="1244013"/>
          </a:xfrm>
        </p:grpSpPr>
        <p:grpSp>
          <p:nvGrpSpPr>
            <p:cNvPr id="15" name="组合 28"/>
            <p:cNvGrpSpPr/>
            <p:nvPr/>
          </p:nvGrpSpPr>
          <p:grpSpPr>
            <a:xfrm>
              <a:off x="4481014" y="1320593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63A5A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63A5A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文本框 3"/>
            <p:cNvSpPr>
              <a:spLocks noChangeArrowheads="1"/>
            </p:cNvSpPr>
            <p:nvPr/>
          </p:nvSpPr>
          <p:spPr bwMode="auto">
            <a:xfrm>
              <a:off x="4721190" y="1497806"/>
              <a:ext cx="763656" cy="90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163A5A"/>
                  </a:solidFill>
                  <a:sym typeface="方正兰亭黑_GBK" panose="02000000000000000000" pitchFamily="2" charset="-122"/>
                </a:rPr>
                <a:t>Step</a:t>
              </a:r>
              <a:endParaRPr lang="en-US" altLang="zh-CN" sz="2700" dirty="0">
                <a:solidFill>
                  <a:srgbClr val="163A5A"/>
                </a:solidFill>
                <a:sym typeface="方正兰亭黑_GBK" panose="02000000000000000000" pitchFamily="2" charset="-122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rgbClr val="163A5A"/>
                  </a:solidFill>
                  <a:sym typeface="方正兰亭黑_GBK" panose="02000000000000000000" pitchFamily="2" charset="-122"/>
                </a:rPr>
                <a:t>01</a:t>
              </a:r>
              <a:endParaRPr lang="zh-CN" altLang="en-US" sz="4500" dirty="0">
                <a:solidFill>
                  <a:srgbClr val="163A5A"/>
                </a:solidFill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19" name="组合 48"/>
          <p:cNvGrpSpPr/>
          <p:nvPr/>
        </p:nvGrpSpPr>
        <p:grpSpPr>
          <a:xfrm>
            <a:off x="4302190" y="3357431"/>
            <a:ext cx="1244010" cy="1244013"/>
            <a:chOff x="2824855" y="3294915"/>
            <a:chExt cx="1244010" cy="1244013"/>
          </a:xfrm>
        </p:grpSpPr>
        <p:grpSp>
          <p:nvGrpSpPr>
            <p:cNvPr id="20" name="组合 39"/>
            <p:cNvGrpSpPr/>
            <p:nvPr/>
          </p:nvGrpSpPr>
          <p:grpSpPr>
            <a:xfrm>
              <a:off x="2824855" y="3294915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63A5A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63A5A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16"/>
            <p:cNvSpPr>
              <a:spLocks noChangeArrowheads="1"/>
            </p:cNvSpPr>
            <p:nvPr/>
          </p:nvSpPr>
          <p:spPr bwMode="auto">
            <a:xfrm>
              <a:off x="3129470" y="3471863"/>
              <a:ext cx="651446" cy="90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163A5A"/>
                  </a:solidFill>
                  <a:sym typeface="方正兰亭黑_GBK" panose="02000000000000000000" pitchFamily="2" charset="-122"/>
                </a:rPr>
                <a:t>Step</a:t>
              </a: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rgbClr val="163A5A"/>
                  </a:solidFill>
                  <a:sym typeface="方正兰亭黑_GBK" panose="02000000000000000000" pitchFamily="2" charset="-122"/>
                </a:rPr>
                <a:t>02</a:t>
              </a:r>
              <a:endParaRPr lang="zh-CN" altLang="en-US" sz="4000" dirty="0">
                <a:solidFill>
                  <a:srgbClr val="163A5A"/>
                </a:solidFill>
                <a:sym typeface="方正兰亭黑_GBK" panose="02000000000000000000" pitchFamily="2" charset="-122"/>
              </a:endParaRPr>
            </a:p>
          </p:txBody>
        </p:sp>
      </p:grpSp>
      <p:sp>
        <p:nvSpPr>
          <p:cNvPr id="38" name="圆角矩形 37"/>
          <p:cNvSpPr>
            <a:spLocks noChangeArrowheads="1"/>
          </p:cNvSpPr>
          <p:nvPr/>
        </p:nvSpPr>
        <p:spPr bwMode="auto">
          <a:xfrm>
            <a:off x="2548308" y="877334"/>
            <a:ext cx="4661953" cy="362388"/>
          </a:xfrm>
          <a:prstGeom prst="round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25400">
            <a:noFill/>
            <a:round/>
            <a:headEnd/>
            <a:tailEnd/>
          </a:ln>
        </p:spPr>
        <p:txBody>
          <a:bodyPr anchor="ctr"/>
          <a:lstStyle/>
          <a:p>
            <a:pPr marL="0" lvl="1" algn="just">
              <a:buClr>
                <a:srgbClr val="C00000"/>
              </a:buClr>
            </a:pP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古代朴素唯物主义</a:t>
            </a:r>
            <a:endParaRPr lang="zh-CN" altLang="en-US" sz="2400" b="1" dirty="0">
              <a:latin typeface="Kaiti SC" charset="-122"/>
              <a:ea typeface="Kaiti SC" charset="-122"/>
              <a:cs typeface="Kaiti SC" charset="-122"/>
              <a:sym typeface="仿宋_GB2312" pitchFamily="49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19439" y="391352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近代形而上学唯物主义</a:t>
            </a:r>
          </a:p>
        </p:txBody>
      </p:sp>
      <p:sp>
        <p:nvSpPr>
          <p:cNvPr id="41" name="矩形 40"/>
          <p:cNvSpPr/>
          <p:nvPr/>
        </p:nvSpPr>
        <p:spPr>
          <a:xfrm>
            <a:off x="2511376" y="1512029"/>
            <a:ext cx="37763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ClrTx/>
              <a:buSzTx/>
              <a:buFont typeface="Arial" charset="0"/>
              <a:buNone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赫拉克利特：火是万物的本原； </a:t>
            </a:r>
          </a:p>
        </p:txBody>
      </p:sp>
      <p:sp>
        <p:nvSpPr>
          <p:cNvPr id="42" name="矩形 41"/>
          <p:cNvSpPr/>
          <p:nvPr/>
        </p:nvSpPr>
        <p:spPr>
          <a:xfrm>
            <a:off x="5880476" y="4613279"/>
            <a:ext cx="5251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把“物质”理解为当时所发现的物质结构的最小层次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——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原子。</a:t>
            </a:r>
          </a:p>
        </p:txBody>
      </p:sp>
      <p:sp>
        <p:nvSpPr>
          <p:cNvPr id="43" name="矩形 42"/>
          <p:cNvSpPr/>
          <p:nvPr/>
        </p:nvSpPr>
        <p:spPr>
          <a:xfrm>
            <a:off x="5880476" y="5515395"/>
            <a:ext cx="58716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把原子的某些物理属性（如质量不变性、广延性、不可入性和不可分性）当成一切物质的共同属性。</a:t>
            </a:r>
          </a:p>
        </p:txBody>
      </p:sp>
      <p:sp>
        <p:nvSpPr>
          <p:cNvPr id="46" name="五边形 45"/>
          <p:cNvSpPr/>
          <p:nvPr/>
        </p:nvSpPr>
        <p:spPr>
          <a:xfrm>
            <a:off x="-1" y="0"/>
            <a:ext cx="4120739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>
                <a:latin typeface="Kaiti SC" charset="-122"/>
                <a:ea typeface="Kaiti SC" charset="-122"/>
                <a:cs typeface="Kaiti SC" charset="-122"/>
              </a:rPr>
              <a:t>唯物主义的历史形态</a:t>
            </a:r>
            <a:endParaRPr kumimoji="1" lang="zh-CN" altLang="en-US" sz="32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97381" y="2025645"/>
            <a:ext cx="3534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ct val="0"/>
              </a:spcBef>
              <a:buClrTx/>
              <a:buSzTx/>
              <a:buFont typeface="Arial" charset="0"/>
              <a:buNone/>
            </a:pPr>
            <a:r>
              <a:rPr lang="zh-CN" altLang="en-US" sz="2000" b="1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泰勒士：“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水”是万物</a:t>
            </a:r>
            <a:r>
              <a:rPr lang="zh-CN" altLang="en-US" sz="2000" b="1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的始基； 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pic>
        <p:nvPicPr>
          <p:cNvPr id="47" name="Picture 6" descr="赫拉克利特 副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612" t="2206" b="5147"/>
          <a:stretch>
            <a:fillRect/>
          </a:stretch>
        </p:blipFill>
        <p:spPr bwMode="auto">
          <a:xfrm>
            <a:off x="5602712" y="111173"/>
            <a:ext cx="1644354" cy="1899688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>
            <a:softEdge rad="5842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泰勒斯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470" y="388944"/>
            <a:ext cx="2735466" cy="2957261"/>
          </a:xfrm>
          <a:prstGeom prst="rect">
            <a:avLst/>
          </a:prstGeom>
          <a:noFill/>
          <a:ln>
            <a:noFill/>
          </a:ln>
          <a:effectLst>
            <a:softEdge rad="8509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" name="组合 59"/>
          <p:cNvGrpSpPr/>
          <p:nvPr/>
        </p:nvGrpSpPr>
        <p:grpSpPr>
          <a:xfrm>
            <a:off x="8651590" y="1465129"/>
            <a:ext cx="3198382" cy="1392094"/>
            <a:chOff x="1264428" y="1152525"/>
            <a:chExt cx="6847285" cy="2795588"/>
          </a:xfrm>
        </p:grpSpPr>
        <p:sp>
          <p:nvSpPr>
            <p:cNvPr id="50" name="圆角矩形 49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" name="圆角矩形 50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2" name="矩形 51"/>
          <p:cNvSpPr/>
          <p:nvPr/>
        </p:nvSpPr>
        <p:spPr>
          <a:xfrm>
            <a:off x="8786276" y="1906712"/>
            <a:ext cx="2929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ct val="0"/>
              </a:spcBef>
              <a:buClrTx/>
              <a:buSzTx/>
              <a:buFont typeface="Arial" charset="0"/>
              <a:buNone/>
            </a:pP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物质</a:t>
            </a:r>
            <a:r>
              <a:rPr lang="en-US" altLang="zh-CN" sz="2400" b="1" dirty="0">
                <a:latin typeface="Kaiti SC" charset="-122"/>
                <a:ea typeface="Kaiti SC" charset="-122"/>
                <a:cs typeface="Kaiti SC" charset="-122"/>
              </a:rPr>
              <a:t>=</a:t>
            </a: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物质具体形态 </a:t>
            </a:r>
          </a:p>
        </p:txBody>
      </p:sp>
      <p:grpSp>
        <p:nvGrpSpPr>
          <p:cNvPr id="53" name="组合 59"/>
          <p:cNvGrpSpPr/>
          <p:nvPr/>
        </p:nvGrpSpPr>
        <p:grpSpPr>
          <a:xfrm>
            <a:off x="1076582" y="5596654"/>
            <a:ext cx="2730236" cy="986315"/>
            <a:chOff x="1264428" y="1152525"/>
            <a:chExt cx="6847285" cy="2795588"/>
          </a:xfrm>
        </p:grpSpPr>
        <p:sp>
          <p:nvSpPr>
            <p:cNvPr id="54" name="圆角矩形 53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5" name="圆角矩形 54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60" name="矩形 59"/>
          <p:cNvSpPr/>
          <p:nvPr/>
        </p:nvSpPr>
        <p:spPr>
          <a:xfrm>
            <a:off x="1511796" y="5833497"/>
            <a:ext cx="1859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Kaiti SC" charset="-122"/>
                <a:ea typeface="Kaiti SC" charset="-122"/>
                <a:cs typeface="Kaiti SC" charset="-122"/>
              </a:rPr>
              <a:t>物质</a:t>
            </a:r>
            <a:r>
              <a:rPr lang="en-US" altLang="zh-CN" sz="2800" b="1" dirty="0">
                <a:latin typeface="Kaiti SC" charset="-122"/>
                <a:ea typeface="Kaiti SC" charset="-122"/>
                <a:cs typeface="Kaiti SC" charset="-122"/>
              </a:rPr>
              <a:t>=</a:t>
            </a:r>
            <a:r>
              <a:rPr lang="zh-CN" altLang="en-US" sz="2800" b="1" dirty="0">
                <a:latin typeface="Kaiti SC" charset="-122"/>
                <a:ea typeface="Kaiti SC" charset="-122"/>
                <a:cs typeface="Kaiti SC" charset="-122"/>
              </a:rPr>
              <a:t>原子</a:t>
            </a:r>
          </a:p>
        </p:txBody>
      </p:sp>
      <p:pic>
        <p:nvPicPr>
          <p:cNvPr id="61" name="Picture 4" descr="培根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22" y="2777022"/>
            <a:ext cx="1960562" cy="2928938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softEdge rad="6731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" descr="洛克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8881" y="3002909"/>
            <a:ext cx="1675939" cy="2512486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softEdge rad="6223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爱尔维修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3169" y="2985639"/>
            <a:ext cx="1645152" cy="2547027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softEdge rad="6477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5" descr="拉美特里 副本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03818" y="3825760"/>
            <a:ext cx="2171700" cy="2819634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softEdge rad="825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4706" y="504621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培根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60899" y="50474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爱尔维修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52123" y="502564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洛克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209818" y="61361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拉美特里</a:t>
            </a:r>
          </a:p>
        </p:txBody>
      </p:sp>
    </p:spTree>
    <p:extLst>
      <p:ext uri="{BB962C8B-B14F-4D97-AF65-F5344CB8AC3E}">
        <p14:creationId xmlns:p14="http://schemas.microsoft.com/office/powerpoint/2010/main" xmlns="" val="42261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0" y="1749171"/>
            <a:ext cx="7106722" cy="276225"/>
          </a:xfrm>
          <a:prstGeom prst="rect">
            <a:avLst/>
          </a:prstGeom>
          <a:solidFill>
            <a:srgbClr val="6A1F5F">
              <a:alpha val="44000"/>
            </a:srgb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grpSp>
        <p:nvGrpSpPr>
          <p:cNvPr id="11" name="组合 3"/>
          <p:cNvGrpSpPr/>
          <p:nvPr/>
        </p:nvGrpSpPr>
        <p:grpSpPr bwMode="auto">
          <a:xfrm>
            <a:off x="6600345" y="505202"/>
            <a:ext cx="1734741" cy="1735931"/>
            <a:chOff x="0" y="0"/>
            <a:chExt cx="1970470" cy="1970470"/>
          </a:xfrm>
          <a:solidFill>
            <a:srgbClr val="6A1F5F">
              <a:alpha val="77000"/>
            </a:srgbClr>
          </a:solidFill>
        </p:grpSpPr>
        <p:sp>
          <p:nvSpPr>
            <p:cNvPr id="12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47"/>
          <p:cNvGrpSpPr/>
          <p:nvPr/>
        </p:nvGrpSpPr>
        <p:grpSpPr>
          <a:xfrm>
            <a:off x="6866546" y="754232"/>
            <a:ext cx="1244010" cy="1244013"/>
            <a:chOff x="4481014" y="1320593"/>
            <a:chExt cx="1244010" cy="1244013"/>
          </a:xfrm>
        </p:grpSpPr>
        <p:grpSp>
          <p:nvGrpSpPr>
            <p:cNvPr id="15" name="组合 28"/>
            <p:cNvGrpSpPr/>
            <p:nvPr/>
          </p:nvGrpSpPr>
          <p:grpSpPr>
            <a:xfrm>
              <a:off x="4481014" y="1320593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63A5A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63A5A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文本框 3"/>
            <p:cNvSpPr>
              <a:spLocks noChangeArrowheads="1"/>
            </p:cNvSpPr>
            <p:nvPr/>
          </p:nvSpPr>
          <p:spPr bwMode="auto">
            <a:xfrm>
              <a:off x="4777295" y="1497806"/>
              <a:ext cx="651446" cy="90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163A5A"/>
                  </a:solidFill>
                  <a:sym typeface="方正兰亭黑_GBK" panose="02000000000000000000" pitchFamily="2" charset="-122"/>
                </a:rPr>
                <a:t>Step</a:t>
              </a:r>
              <a:endParaRPr lang="en-US" altLang="zh-CN" sz="2700" dirty="0">
                <a:solidFill>
                  <a:srgbClr val="163A5A"/>
                </a:solidFill>
                <a:sym typeface="方正兰亭黑_GBK" panose="02000000000000000000" pitchFamily="2" charset="-122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rgbClr val="163A5A"/>
                  </a:solidFill>
                  <a:sym typeface="方正兰亭黑_GBK" panose="02000000000000000000" pitchFamily="2" charset="-122"/>
                </a:rPr>
                <a:t>03</a:t>
              </a:r>
              <a:endParaRPr lang="zh-CN" altLang="en-US" sz="4500" dirty="0">
                <a:solidFill>
                  <a:srgbClr val="163A5A"/>
                </a:solidFill>
                <a:sym typeface="方正兰亭黑_GBK" panose="02000000000000000000" pitchFamily="2" charset="-122"/>
              </a:endParaRPr>
            </a:p>
          </p:txBody>
        </p:sp>
      </p:grpSp>
      <p:sp>
        <p:nvSpPr>
          <p:cNvPr id="58" name="Freeform 76"/>
          <p:cNvSpPr>
            <a:spLocks noEditPoints="1"/>
          </p:cNvSpPr>
          <p:nvPr/>
        </p:nvSpPr>
        <p:spPr bwMode="auto">
          <a:xfrm>
            <a:off x="9048457" y="1056904"/>
            <a:ext cx="1247450" cy="854607"/>
          </a:xfrm>
          <a:custGeom>
            <a:avLst/>
            <a:gdLst>
              <a:gd name="T0" fmla="*/ 72 w 72"/>
              <a:gd name="T1" fmla="*/ 35 h 56"/>
              <a:gd name="T2" fmla="*/ 31 w 72"/>
              <a:gd name="T3" fmla="*/ 43 h 56"/>
              <a:gd name="T4" fmla="*/ 31 w 72"/>
              <a:gd name="T5" fmla="*/ 53 h 56"/>
              <a:gd name="T6" fmla="*/ 71 w 72"/>
              <a:gd name="T7" fmla="*/ 44 h 56"/>
              <a:gd name="T8" fmla="*/ 72 w 72"/>
              <a:gd name="T9" fmla="*/ 47 h 56"/>
              <a:gd name="T10" fmla="*/ 30 w 72"/>
              <a:gd name="T11" fmla="*/ 56 h 56"/>
              <a:gd name="T12" fmla="*/ 29 w 72"/>
              <a:gd name="T13" fmla="*/ 56 h 56"/>
              <a:gd name="T14" fmla="*/ 2 w 72"/>
              <a:gd name="T15" fmla="*/ 39 h 56"/>
              <a:gd name="T16" fmla="*/ 2 w 72"/>
              <a:gd name="T17" fmla="*/ 29 h 56"/>
              <a:gd name="T18" fmla="*/ 5 w 72"/>
              <a:gd name="T19" fmla="*/ 28 h 56"/>
              <a:gd name="T20" fmla="*/ 5 w 72"/>
              <a:gd name="T21" fmla="*/ 29 h 56"/>
              <a:gd name="T22" fmla="*/ 40 w 72"/>
              <a:gd name="T23" fmla="*/ 37 h 56"/>
              <a:gd name="T24" fmla="*/ 40 w 72"/>
              <a:gd name="T25" fmla="*/ 33 h 56"/>
              <a:gd name="T26" fmla="*/ 40 w 72"/>
              <a:gd name="T27" fmla="*/ 29 h 56"/>
              <a:gd name="T28" fmla="*/ 5 w 72"/>
              <a:gd name="T29" fmla="*/ 22 h 56"/>
              <a:gd name="T30" fmla="*/ 5 w 72"/>
              <a:gd name="T31" fmla="*/ 19 h 56"/>
              <a:gd name="T32" fmla="*/ 5 w 72"/>
              <a:gd name="T33" fmla="*/ 19 h 56"/>
              <a:gd name="T34" fmla="*/ 5 w 72"/>
              <a:gd name="T35" fmla="*/ 19 h 56"/>
              <a:gd name="T36" fmla="*/ 5 w 72"/>
              <a:gd name="T37" fmla="*/ 19 h 56"/>
              <a:gd name="T38" fmla="*/ 7 w 72"/>
              <a:gd name="T39" fmla="*/ 18 h 56"/>
              <a:gd name="T40" fmla="*/ 7 w 72"/>
              <a:gd name="T41" fmla="*/ 16 h 56"/>
              <a:gd name="T42" fmla="*/ 40 w 72"/>
              <a:gd name="T43" fmla="*/ 24 h 56"/>
              <a:gd name="T44" fmla="*/ 40 w 72"/>
              <a:gd name="T45" fmla="*/ 21 h 56"/>
              <a:gd name="T46" fmla="*/ 40 w 72"/>
              <a:gd name="T47" fmla="*/ 17 h 56"/>
              <a:gd name="T48" fmla="*/ 7 w 72"/>
              <a:gd name="T49" fmla="*/ 9 h 56"/>
              <a:gd name="T50" fmla="*/ 7 w 72"/>
              <a:gd name="T51" fmla="*/ 6 h 56"/>
              <a:gd name="T52" fmla="*/ 33 w 72"/>
              <a:gd name="T53" fmla="*/ 0 h 56"/>
              <a:gd name="T54" fmla="*/ 63 w 72"/>
              <a:gd name="T55" fmla="*/ 6 h 56"/>
              <a:gd name="T56" fmla="*/ 63 w 72"/>
              <a:gd name="T57" fmla="*/ 14 h 56"/>
              <a:gd name="T58" fmla="*/ 60 w 72"/>
              <a:gd name="T59" fmla="*/ 15 h 56"/>
              <a:gd name="T60" fmla="*/ 64 w 72"/>
              <a:gd name="T61" fmla="*/ 16 h 56"/>
              <a:gd name="T62" fmla="*/ 64 w 72"/>
              <a:gd name="T63" fmla="*/ 25 h 56"/>
              <a:gd name="T64" fmla="*/ 58 w 72"/>
              <a:gd name="T65" fmla="*/ 29 h 56"/>
              <a:gd name="T66" fmla="*/ 72 w 72"/>
              <a:gd name="T67" fmla="*/ 33 h 56"/>
              <a:gd name="T68" fmla="*/ 72 w 72"/>
              <a:gd name="T69" fmla="*/ 35 h 56"/>
              <a:gd name="T70" fmla="*/ 33 w 72"/>
              <a:gd name="T71" fmla="*/ 50 h 56"/>
              <a:gd name="T72" fmla="*/ 33 w 72"/>
              <a:gd name="T73" fmla="*/ 50 h 56"/>
              <a:gd name="T74" fmla="*/ 70 w 72"/>
              <a:gd name="T75" fmla="*/ 43 h 56"/>
              <a:gd name="T76" fmla="*/ 70 w 72"/>
              <a:gd name="T77" fmla="*/ 42 h 56"/>
              <a:gd name="T78" fmla="*/ 33 w 72"/>
              <a:gd name="T79" fmla="*/ 50 h 56"/>
              <a:gd name="T80" fmla="*/ 33 w 72"/>
              <a:gd name="T81" fmla="*/ 47 h 56"/>
              <a:gd name="T82" fmla="*/ 33 w 72"/>
              <a:gd name="T83" fmla="*/ 48 h 56"/>
              <a:gd name="T84" fmla="*/ 70 w 72"/>
              <a:gd name="T85" fmla="*/ 40 h 56"/>
              <a:gd name="T86" fmla="*/ 70 w 72"/>
              <a:gd name="T87" fmla="*/ 39 h 56"/>
              <a:gd name="T88" fmla="*/ 33 w 72"/>
              <a:gd name="T89" fmla="*/ 47 h 56"/>
              <a:gd name="T90" fmla="*/ 32 w 72"/>
              <a:gd name="T91" fmla="*/ 45 h 56"/>
              <a:gd name="T92" fmla="*/ 33 w 72"/>
              <a:gd name="T93" fmla="*/ 46 h 56"/>
              <a:gd name="T94" fmla="*/ 70 w 72"/>
              <a:gd name="T95" fmla="*/ 38 h 56"/>
              <a:gd name="T96" fmla="*/ 70 w 72"/>
              <a:gd name="T97" fmla="*/ 37 h 56"/>
              <a:gd name="T98" fmla="*/ 32 w 72"/>
              <a:gd name="T99" fmla="*/ 4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2" h="56">
                <a:moveTo>
                  <a:pt x="72" y="35"/>
                </a:moveTo>
                <a:cubicBezTo>
                  <a:pt x="31" y="43"/>
                  <a:pt x="31" y="43"/>
                  <a:pt x="31" y="43"/>
                </a:cubicBezTo>
                <a:cubicBezTo>
                  <a:pt x="30" y="47"/>
                  <a:pt x="30" y="50"/>
                  <a:pt x="31" y="53"/>
                </a:cubicBezTo>
                <a:cubicBezTo>
                  <a:pt x="71" y="44"/>
                  <a:pt x="71" y="44"/>
                  <a:pt x="71" y="44"/>
                </a:cubicBezTo>
                <a:cubicBezTo>
                  <a:pt x="72" y="47"/>
                  <a:pt x="72" y="47"/>
                  <a:pt x="72" y="47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6"/>
                  <a:pt x="0" y="32"/>
                  <a:pt x="2" y="29"/>
                </a:cubicBezTo>
                <a:cubicBezTo>
                  <a:pt x="5" y="28"/>
                  <a:pt x="5" y="28"/>
                  <a:pt x="5" y="28"/>
                </a:cubicBezTo>
                <a:cubicBezTo>
                  <a:pt x="5" y="29"/>
                  <a:pt x="5" y="29"/>
                  <a:pt x="5" y="29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6"/>
                  <a:pt x="40" y="34"/>
                  <a:pt x="40" y="33"/>
                </a:cubicBezTo>
                <a:cubicBezTo>
                  <a:pt x="40" y="32"/>
                  <a:pt x="40" y="30"/>
                  <a:pt x="40" y="29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6"/>
                  <a:pt x="7" y="16"/>
                  <a:pt x="7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3"/>
                  <a:pt x="40" y="22"/>
                  <a:pt x="40" y="21"/>
                </a:cubicBezTo>
                <a:cubicBezTo>
                  <a:pt x="40" y="19"/>
                  <a:pt x="40" y="18"/>
                  <a:pt x="40" y="17"/>
                </a:cubicBezTo>
                <a:cubicBezTo>
                  <a:pt x="7" y="9"/>
                  <a:pt x="7" y="9"/>
                  <a:pt x="7" y="9"/>
                </a:cubicBezTo>
                <a:cubicBezTo>
                  <a:pt x="7" y="6"/>
                  <a:pt x="7" y="6"/>
                  <a:pt x="7" y="6"/>
                </a:cubicBezTo>
                <a:cubicBezTo>
                  <a:pt x="33" y="0"/>
                  <a:pt x="33" y="0"/>
                  <a:pt x="33" y="0"/>
                </a:cubicBezTo>
                <a:cubicBezTo>
                  <a:pt x="63" y="6"/>
                  <a:pt x="63" y="6"/>
                  <a:pt x="63" y="6"/>
                </a:cubicBezTo>
                <a:cubicBezTo>
                  <a:pt x="64" y="9"/>
                  <a:pt x="64" y="11"/>
                  <a:pt x="63" y="14"/>
                </a:cubicBezTo>
                <a:cubicBezTo>
                  <a:pt x="60" y="15"/>
                  <a:pt x="60" y="15"/>
                  <a:pt x="60" y="15"/>
                </a:cubicBezTo>
                <a:cubicBezTo>
                  <a:pt x="64" y="16"/>
                  <a:pt x="64" y="16"/>
                  <a:pt x="64" y="16"/>
                </a:cubicBezTo>
                <a:cubicBezTo>
                  <a:pt x="66" y="19"/>
                  <a:pt x="66" y="22"/>
                  <a:pt x="64" y="25"/>
                </a:cubicBezTo>
                <a:cubicBezTo>
                  <a:pt x="58" y="29"/>
                  <a:pt x="58" y="29"/>
                  <a:pt x="58" y="29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35"/>
                  <a:pt x="72" y="35"/>
                  <a:pt x="72" y="35"/>
                </a:cubicBezTo>
                <a:close/>
                <a:moveTo>
                  <a:pt x="33" y="50"/>
                </a:moveTo>
                <a:cubicBezTo>
                  <a:pt x="33" y="50"/>
                  <a:pt x="33" y="50"/>
                  <a:pt x="33" y="50"/>
                </a:cubicBezTo>
                <a:cubicBezTo>
                  <a:pt x="70" y="43"/>
                  <a:pt x="70" y="43"/>
                  <a:pt x="70" y="43"/>
                </a:cubicBezTo>
                <a:cubicBezTo>
                  <a:pt x="70" y="42"/>
                  <a:pt x="70" y="42"/>
                  <a:pt x="70" y="42"/>
                </a:cubicBezTo>
                <a:cubicBezTo>
                  <a:pt x="33" y="50"/>
                  <a:pt x="33" y="50"/>
                  <a:pt x="33" y="50"/>
                </a:cubicBezTo>
                <a:close/>
                <a:moveTo>
                  <a:pt x="33" y="47"/>
                </a:moveTo>
                <a:cubicBezTo>
                  <a:pt x="33" y="48"/>
                  <a:pt x="33" y="48"/>
                  <a:pt x="33" y="48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39"/>
                  <a:pt x="70" y="39"/>
                  <a:pt x="70" y="39"/>
                </a:cubicBezTo>
                <a:cubicBezTo>
                  <a:pt x="33" y="47"/>
                  <a:pt x="33" y="47"/>
                  <a:pt x="33" y="47"/>
                </a:cubicBezTo>
                <a:close/>
                <a:moveTo>
                  <a:pt x="32" y="45"/>
                </a:moveTo>
                <a:cubicBezTo>
                  <a:pt x="33" y="46"/>
                  <a:pt x="33" y="46"/>
                  <a:pt x="33" y="46"/>
                </a:cubicBezTo>
                <a:cubicBezTo>
                  <a:pt x="70" y="38"/>
                  <a:pt x="70" y="38"/>
                  <a:pt x="70" y="38"/>
                </a:cubicBezTo>
                <a:cubicBezTo>
                  <a:pt x="70" y="37"/>
                  <a:pt x="70" y="37"/>
                  <a:pt x="70" y="37"/>
                </a:cubicBezTo>
                <a:lnTo>
                  <a:pt x="32" y="45"/>
                </a:lnTo>
                <a:close/>
              </a:path>
            </a:pathLst>
          </a:custGeom>
          <a:solidFill>
            <a:schemeClr val="bg1">
              <a:lumMod val="75000"/>
              <a:alpha val="72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gency FB" panose="020B0503020202020204" pitchFamily="34" charset="0"/>
            </a:endParaRPr>
          </a:p>
        </p:txBody>
      </p:sp>
      <p:sp>
        <p:nvSpPr>
          <p:cNvPr id="46" name="五边形 45"/>
          <p:cNvSpPr/>
          <p:nvPr/>
        </p:nvSpPr>
        <p:spPr>
          <a:xfrm>
            <a:off x="-1" y="0"/>
            <a:ext cx="4120739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>
                <a:latin typeface="Kaiti SC" charset="-122"/>
                <a:ea typeface="Kaiti SC" charset="-122"/>
                <a:cs typeface="Kaiti SC" charset="-122"/>
              </a:rPr>
              <a:t>唯物主义的历史形态</a:t>
            </a:r>
            <a:endParaRPr kumimoji="1" lang="zh-CN" altLang="en-US" sz="32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9922" y="97050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Kaiti SC" charset="-122"/>
                <a:ea typeface="Kaiti SC" charset="-122"/>
                <a:cs typeface="Kaiti SC" charset="-122"/>
              </a:rPr>
              <a:t>辩证唯物主义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2999728" y="2355285"/>
            <a:ext cx="8113062" cy="1472703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“实物、物质无非是各种实物的总和，而这个概念就是从这一总和中抽象出来的”。</a:t>
            </a: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——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恩格斯</a:t>
            </a:r>
          </a:p>
        </p:txBody>
      </p:sp>
      <p:sp>
        <p:nvSpPr>
          <p:cNvPr id="20" name="矩形 42"/>
          <p:cNvSpPr>
            <a:spLocks noChangeArrowheads="1"/>
          </p:cNvSpPr>
          <p:nvPr/>
        </p:nvSpPr>
        <p:spPr bwMode="auto">
          <a:xfrm>
            <a:off x="11499056" y="2279830"/>
            <a:ext cx="692944" cy="1695450"/>
          </a:xfrm>
          <a:prstGeom prst="rect">
            <a:avLst/>
          </a:prstGeom>
          <a:solidFill>
            <a:schemeClr val="tx1">
              <a:lumMod val="75000"/>
              <a:lumOff val="25000"/>
              <a:alpha val="59999"/>
            </a:schemeClr>
          </a:solidFill>
          <a:ln>
            <a:noFill/>
          </a:ln>
        </p:spPr>
        <p:txBody>
          <a:bodyPr lIns="91434" tIns="45717" rIns="91434" bIns="4571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82272" y="4079782"/>
            <a:ext cx="8300270" cy="1489115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just">
              <a:buFont typeface="Arial" charset="0"/>
              <a:buNone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“物质是标志客观实在的哲学范畴，这种客观实在是人通过感觉感知的，它不依赖于我们的感觉而存在，为我们的感觉所复写、摄影、反映。”</a:t>
            </a: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——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列宁</a:t>
            </a:r>
          </a:p>
        </p:txBody>
      </p:sp>
      <p:sp>
        <p:nvSpPr>
          <p:cNvPr id="22" name="矩形 42"/>
          <p:cNvSpPr>
            <a:spLocks noChangeArrowheads="1"/>
          </p:cNvSpPr>
          <p:nvPr/>
        </p:nvSpPr>
        <p:spPr bwMode="auto">
          <a:xfrm>
            <a:off x="-1" y="3975280"/>
            <a:ext cx="692944" cy="1651192"/>
          </a:xfrm>
          <a:prstGeom prst="rect">
            <a:avLst/>
          </a:prstGeom>
          <a:solidFill>
            <a:schemeClr val="tx1">
              <a:lumMod val="75000"/>
              <a:lumOff val="25000"/>
              <a:alpha val="59999"/>
            </a:schemeClr>
          </a:solidFill>
          <a:ln>
            <a:noFill/>
          </a:ln>
        </p:spPr>
        <p:txBody>
          <a:bodyPr lIns="91434" tIns="45717" rIns="91434" bIns="4571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" y="1847668"/>
            <a:ext cx="2023468" cy="2212036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542" y="3696746"/>
            <a:ext cx="2190610" cy="2693078"/>
          </a:xfrm>
          <a:prstGeom prst="rect">
            <a:avLst/>
          </a:prstGeom>
          <a:effectLst>
            <a:softEdge rad="266700"/>
          </a:effectLst>
        </p:spPr>
      </p:pic>
      <p:sp>
        <p:nvSpPr>
          <p:cNvPr id="3" name="矩形 2"/>
          <p:cNvSpPr/>
          <p:nvPr/>
        </p:nvSpPr>
        <p:spPr>
          <a:xfrm>
            <a:off x="3971666" y="5882374"/>
            <a:ext cx="3353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681E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物质</a:t>
            </a:r>
            <a:r>
              <a:rPr lang="en-US" altLang="zh-CN" sz="3200" b="1" dirty="0">
                <a:solidFill>
                  <a:srgbClr val="681E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=</a:t>
            </a:r>
            <a:r>
              <a:rPr lang="zh-CN" altLang="en-US" sz="3200" b="1" dirty="0">
                <a:solidFill>
                  <a:srgbClr val="681E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客观实在性</a:t>
            </a:r>
          </a:p>
        </p:txBody>
      </p:sp>
    </p:spTree>
    <p:extLst>
      <p:ext uri="{BB962C8B-B14F-4D97-AF65-F5344CB8AC3E}">
        <p14:creationId xmlns:p14="http://schemas.microsoft.com/office/powerpoint/2010/main" xmlns="" val="157418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969415" y="1566597"/>
            <a:ext cx="11875" cy="3396343"/>
          </a:xfrm>
          <a:prstGeom prst="line">
            <a:avLst/>
          </a:prstGeom>
          <a:ln>
            <a:solidFill>
              <a:srgbClr val="6A1F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233608" y="2232431"/>
            <a:ext cx="800219" cy="21578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dirty="0">
                <a:solidFill>
                  <a:srgbClr val="6A1F5F"/>
                </a:solidFill>
                <a:latin typeface="STKaiti" charset="-122"/>
                <a:ea typeface="STKaiti" charset="-122"/>
                <a:cs typeface="STKaiti" charset="-122"/>
              </a:rPr>
              <a:t>四大意义</a:t>
            </a:r>
          </a:p>
        </p:txBody>
      </p:sp>
      <p:grpSp>
        <p:nvGrpSpPr>
          <p:cNvPr id="43" name="组合 59"/>
          <p:cNvGrpSpPr/>
          <p:nvPr/>
        </p:nvGrpSpPr>
        <p:grpSpPr>
          <a:xfrm>
            <a:off x="2709900" y="1152316"/>
            <a:ext cx="7289124" cy="955842"/>
            <a:chOff x="1264428" y="1152525"/>
            <a:chExt cx="6847285" cy="2795588"/>
          </a:xfrm>
        </p:grpSpPr>
        <p:sp>
          <p:nvSpPr>
            <p:cNvPr id="44" name="圆角矩形 43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5" name="圆角矩形 44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6" name="矩形 1"/>
          <p:cNvSpPr/>
          <p:nvPr/>
        </p:nvSpPr>
        <p:spPr>
          <a:xfrm>
            <a:off x="2770677" y="980865"/>
            <a:ext cx="1537096" cy="105243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-1" fmla="*/ 0 w 1565482"/>
              <a:gd name="connsiteY0-2" fmla="*/ 0 h 247650"/>
              <a:gd name="connsiteX1-3" fmla="*/ 1298782 w 1565482"/>
              <a:gd name="connsiteY1-4" fmla="*/ 0 h 247650"/>
              <a:gd name="connsiteX2-5" fmla="*/ 1565482 w 1565482"/>
              <a:gd name="connsiteY2-6" fmla="*/ 247650 h 247650"/>
              <a:gd name="connsiteX3-7" fmla="*/ 0 w 1565482"/>
              <a:gd name="connsiteY3-8" fmla="*/ 247650 h 247650"/>
              <a:gd name="connsiteX4-9" fmla="*/ 0 w 1565482"/>
              <a:gd name="connsiteY4-10" fmla="*/ 0 h 247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矩形 2"/>
          <p:cNvSpPr/>
          <p:nvPr/>
        </p:nvSpPr>
        <p:spPr>
          <a:xfrm>
            <a:off x="2694089" y="990390"/>
            <a:ext cx="1345902" cy="516649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-1" fmla="*/ 0 w 1323133"/>
              <a:gd name="connsiteY0-2" fmla="*/ 0 h 1198669"/>
              <a:gd name="connsiteX1-3" fmla="*/ 1323133 w 1323133"/>
              <a:gd name="connsiteY1-4" fmla="*/ 0 h 1198669"/>
              <a:gd name="connsiteX2-5" fmla="*/ 1085008 w 1323133"/>
              <a:gd name="connsiteY2-6" fmla="*/ 817669 h 1198669"/>
              <a:gd name="connsiteX3-7" fmla="*/ 0 w 1323133"/>
              <a:gd name="connsiteY3-8" fmla="*/ 1198669 h 1198669"/>
              <a:gd name="connsiteX4-9" fmla="*/ 0 w 1323133"/>
              <a:gd name="connsiteY4-10" fmla="*/ 0 h 1198669"/>
              <a:gd name="connsiteX0-11" fmla="*/ 47625 w 1370758"/>
              <a:gd name="connsiteY0-12" fmla="*/ 0 h 827194"/>
              <a:gd name="connsiteX1-13" fmla="*/ 1370758 w 1370758"/>
              <a:gd name="connsiteY1-14" fmla="*/ 0 h 827194"/>
              <a:gd name="connsiteX2-15" fmla="*/ 1132633 w 1370758"/>
              <a:gd name="connsiteY2-16" fmla="*/ 817669 h 827194"/>
              <a:gd name="connsiteX3-17" fmla="*/ 0 w 1370758"/>
              <a:gd name="connsiteY3-18" fmla="*/ 827194 h 827194"/>
              <a:gd name="connsiteX4-19" fmla="*/ 47625 w 1370758"/>
              <a:gd name="connsiteY4-20" fmla="*/ 0 h 827194"/>
              <a:gd name="connsiteX0-21" fmla="*/ 47625 w 1370758"/>
              <a:gd name="connsiteY0-22" fmla="*/ 0 h 836719"/>
              <a:gd name="connsiteX1-23" fmla="*/ 1370758 w 1370758"/>
              <a:gd name="connsiteY1-24" fmla="*/ 0 h 836719"/>
              <a:gd name="connsiteX2-25" fmla="*/ 875458 w 1370758"/>
              <a:gd name="connsiteY2-26" fmla="*/ 836719 h 836719"/>
              <a:gd name="connsiteX3-27" fmla="*/ 0 w 1370758"/>
              <a:gd name="connsiteY3-28" fmla="*/ 827194 h 836719"/>
              <a:gd name="connsiteX4-29" fmla="*/ 47625 w 1370758"/>
              <a:gd name="connsiteY4-30" fmla="*/ 0 h 8367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6A1F5F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697502" y="1295062"/>
            <a:ext cx="60403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坚持了唯物主义一元论，同唯心主义一元论和二元论划清了界限；</a:t>
            </a:r>
          </a:p>
        </p:txBody>
      </p:sp>
      <p:grpSp>
        <p:nvGrpSpPr>
          <p:cNvPr id="49" name="组合 59"/>
          <p:cNvGrpSpPr/>
          <p:nvPr/>
        </p:nvGrpSpPr>
        <p:grpSpPr>
          <a:xfrm>
            <a:off x="2725710" y="2490073"/>
            <a:ext cx="7273314" cy="979204"/>
            <a:chOff x="1264428" y="1152525"/>
            <a:chExt cx="6847285" cy="2795588"/>
          </a:xfrm>
        </p:grpSpPr>
        <p:sp>
          <p:nvSpPr>
            <p:cNvPr id="50" name="圆角矩形 49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" name="圆角矩形 50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2" name="矩形 1"/>
          <p:cNvSpPr/>
          <p:nvPr/>
        </p:nvSpPr>
        <p:spPr>
          <a:xfrm>
            <a:off x="2786488" y="2318623"/>
            <a:ext cx="1537096" cy="105243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-1" fmla="*/ 0 w 1565482"/>
              <a:gd name="connsiteY0-2" fmla="*/ 0 h 247650"/>
              <a:gd name="connsiteX1-3" fmla="*/ 1298782 w 1565482"/>
              <a:gd name="connsiteY1-4" fmla="*/ 0 h 247650"/>
              <a:gd name="connsiteX2-5" fmla="*/ 1565482 w 1565482"/>
              <a:gd name="connsiteY2-6" fmla="*/ 247650 h 247650"/>
              <a:gd name="connsiteX3-7" fmla="*/ 0 w 1565482"/>
              <a:gd name="connsiteY3-8" fmla="*/ 247650 h 247650"/>
              <a:gd name="connsiteX4-9" fmla="*/ 0 w 1565482"/>
              <a:gd name="connsiteY4-10" fmla="*/ 0 h 247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矩形 2"/>
          <p:cNvSpPr/>
          <p:nvPr/>
        </p:nvSpPr>
        <p:spPr>
          <a:xfrm>
            <a:off x="2709900" y="2328148"/>
            <a:ext cx="1345902" cy="516649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-1" fmla="*/ 0 w 1323133"/>
              <a:gd name="connsiteY0-2" fmla="*/ 0 h 1198669"/>
              <a:gd name="connsiteX1-3" fmla="*/ 1323133 w 1323133"/>
              <a:gd name="connsiteY1-4" fmla="*/ 0 h 1198669"/>
              <a:gd name="connsiteX2-5" fmla="*/ 1085008 w 1323133"/>
              <a:gd name="connsiteY2-6" fmla="*/ 817669 h 1198669"/>
              <a:gd name="connsiteX3-7" fmla="*/ 0 w 1323133"/>
              <a:gd name="connsiteY3-8" fmla="*/ 1198669 h 1198669"/>
              <a:gd name="connsiteX4-9" fmla="*/ 0 w 1323133"/>
              <a:gd name="connsiteY4-10" fmla="*/ 0 h 1198669"/>
              <a:gd name="connsiteX0-11" fmla="*/ 47625 w 1370758"/>
              <a:gd name="connsiteY0-12" fmla="*/ 0 h 827194"/>
              <a:gd name="connsiteX1-13" fmla="*/ 1370758 w 1370758"/>
              <a:gd name="connsiteY1-14" fmla="*/ 0 h 827194"/>
              <a:gd name="connsiteX2-15" fmla="*/ 1132633 w 1370758"/>
              <a:gd name="connsiteY2-16" fmla="*/ 817669 h 827194"/>
              <a:gd name="connsiteX3-17" fmla="*/ 0 w 1370758"/>
              <a:gd name="connsiteY3-18" fmla="*/ 827194 h 827194"/>
              <a:gd name="connsiteX4-19" fmla="*/ 47625 w 1370758"/>
              <a:gd name="connsiteY4-20" fmla="*/ 0 h 827194"/>
              <a:gd name="connsiteX0-21" fmla="*/ 47625 w 1370758"/>
              <a:gd name="connsiteY0-22" fmla="*/ 0 h 836719"/>
              <a:gd name="connsiteX1-23" fmla="*/ 1370758 w 1370758"/>
              <a:gd name="connsiteY1-24" fmla="*/ 0 h 836719"/>
              <a:gd name="connsiteX2-25" fmla="*/ 875458 w 1370758"/>
              <a:gd name="connsiteY2-26" fmla="*/ 836719 h 836719"/>
              <a:gd name="connsiteX3-27" fmla="*/ 0 w 1370758"/>
              <a:gd name="connsiteY3-28" fmla="*/ 827194 h 836719"/>
              <a:gd name="connsiteX4-29" fmla="*/ 47625 w 1370758"/>
              <a:gd name="connsiteY4-30" fmla="*/ 0 h 8367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6A1F5F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762437" y="2746330"/>
            <a:ext cx="5579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坚持了能动的反映论和可知论，批判了不可知论；</a:t>
            </a:r>
          </a:p>
        </p:txBody>
      </p:sp>
      <p:grpSp>
        <p:nvGrpSpPr>
          <p:cNvPr id="55" name="组合 59"/>
          <p:cNvGrpSpPr/>
          <p:nvPr/>
        </p:nvGrpSpPr>
        <p:grpSpPr>
          <a:xfrm>
            <a:off x="2709900" y="3851192"/>
            <a:ext cx="7273314" cy="1101191"/>
            <a:chOff x="1264428" y="1152525"/>
            <a:chExt cx="6847285" cy="2795588"/>
          </a:xfrm>
        </p:grpSpPr>
        <p:sp>
          <p:nvSpPr>
            <p:cNvPr id="56" name="圆角矩形 55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8" name="矩形 1"/>
          <p:cNvSpPr/>
          <p:nvPr/>
        </p:nvSpPr>
        <p:spPr>
          <a:xfrm>
            <a:off x="2770678" y="3679742"/>
            <a:ext cx="1587192" cy="105243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-1" fmla="*/ 0 w 1565482"/>
              <a:gd name="connsiteY0-2" fmla="*/ 0 h 247650"/>
              <a:gd name="connsiteX1-3" fmla="*/ 1298782 w 1565482"/>
              <a:gd name="connsiteY1-4" fmla="*/ 0 h 247650"/>
              <a:gd name="connsiteX2-5" fmla="*/ 1565482 w 1565482"/>
              <a:gd name="connsiteY2-6" fmla="*/ 247650 h 247650"/>
              <a:gd name="connsiteX3-7" fmla="*/ 0 w 1565482"/>
              <a:gd name="connsiteY3-8" fmla="*/ 247650 h 247650"/>
              <a:gd name="connsiteX4-9" fmla="*/ 0 w 1565482"/>
              <a:gd name="connsiteY4-10" fmla="*/ 0 h 247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矩形 2"/>
          <p:cNvSpPr/>
          <p:nvPr/>
        </p:nvSpPr>
        <p:spPr>
          <a:xfrm>
            <a:off x="2694089" y="3689267"/>
            <a:ext cx="1389767" cy="516649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-1" fmla="*/ 0 w 1323133"/>
              <a:gd name="connsiteY0-2" fmla="*/ 0 h 1198669"/>
              <a:gd name="connsiteX1-3" fmla="*/ 1323133 w 1323133"/>
              <a:gd name="connsiteY1-4" fmla="*/ 0 h 1198669"/>
              <a:gd name="connsiteX2-5" fmla="*/ 1085008 w 1323133"/>
              <a:gd name="connsiteY2-6" fmla="*/ 817669 h 1198669"/>
              <a:gd name="connsiteX3-7" fmla="*/ 0 w 1323133"/>
              <a:gd name="connsiteY3-8" fmla="*/ 1198669 h 1198669"/>
              <a:gd name="connsiteX4-9" fmla="*/ 0 w 1323133"/>
              <a:gd name="connsiteY4-10" fmla="*/ 0 h 1198669"/>
              <a:gd name="connsiteX0-11" fmla="*/ 47625 w 1370758"/>
              <a:gd name="connsiteY0-12" fmla="*/ 0 h 827194"/>
              <a:gd name="connsiteX1-13" fmla="*/ 1370758 w 1370758"/>
              <a:gd name="connsiteY1-14" fmla="*/ 0 h 827194"/>
              <a:gd name="connsiteX2-15" fmla="*/ 1132633 w 1370758"/>
              <a:gd name="connsiteY2-16" fmla="*/ 817669 h 827194"/>
              <a:gd name="connsiteX3-17" fmla="*/ 0 w 1370758"/>
              <a:gd name="connsiteY3-18" fmla="*/ 827194 h 827194"/>
              <a:gd name="connsiteX4-19" fmla="*/ 47625 w 1370758"/>
              <a:gd name="connsiteY4-20" fmla="*/ 0 h 827194"/>
              <a:gd name="connsiteX0-21" fmla="*/ 47625 w 1370758"/>
              <a:gd name="connsiteY0-22" fmla="*/ 0 h 836719"/>
              <a:gd name="connsiteX1-23" fmla="*/ 1370758 w 1370758"/>
              <a:gd name="connsiteY1-24" fmla="*/ 0 h 836719"/>
              <a:gd name="connsiteX2-25" fmla="*/ 875458 w 1370758"/>
              <a:gd name="connsiteY2-26" fmla="*/ 836719 h 836719"/>
              <a:gd name="connsiteX3-27" fmla="*/ 0 w 1370758"/>
              <a:gd name="connsiteY3-28" fmla="*/ 827194 h 836719"/>
              <a:gd name="connsiteX4-29" fmla="*/ 47625 w 1370758"/>
              <a:gd name="connsiteY4-30" fmla="*/ 0 h 8367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6A1F5F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626027" y="407219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体现了唯物论和辩证法的统一，克服了形而上学唯物主义的缺陷；</a:t>
            </a:r>
          </a:p>
        </p:txBody>
      </p:sp>
      <p:sp>
        <p:nvSpPr>
          <p:cNvPr id="25" name="五边形 24"/>
          <p:cNvSpPr/>
          <p:nvPr/>
        </p:nvSpPr>
        <p:spPr>
          <a:xfrm>
            <a:off x="-1" y="0"/>
            <a:ext cx="4857009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 dirty="0">
                <a:latin typeface="Kaiti SC" charset="-122"/>
                <a:ea typeface="Kaiti SC" charset="-122"/>
                <a:cs typeface="Kaiti SC" charset="-122"/>
              </a:rPr>
              <a:t>马克思主义物质</a:t>
            </a:r>
            <a:r>
              <a:rPr kumimoji="1" lang="zh-CN" altLang="en-US" sz="3200">
                <a:latin typeface="Kaiti SC" charset="-122"/>
                <a:ea typeface="Kaiti SC" charset="-122"/>
                <a:cs typeface="Kaiti SC" charset="-122"/>
              </a:rPr>
              <a:t>观的意义</a:t>
            </a:r>
            <a:endParaRPr kumimoji="1" lang="zh-CN" altLang="en-US" sz="3200" dirty="0">
              <a:latin typeface="Kaiti SC" charset="-122"/>
              <a:ea typeface="Kaiti SC" charset="-122"/>
              <a:cs typeface="Kaiti SC" charset="-122"/>
            </a:endParaRPr>
          </a:p>
        </p:txBody>
      </p:sp>
      <p:grpSp>
        <p:nvGrpSpPr>
          <p:cNvPr id="26" name="组合 59"/>
          <p:cNvGrpSpPr/>
          <p:nvPr/>
        </p:nvGrpSpPr>
        <p:grpSpPr>
          <a:xfrm>
            <a:off x="2725710" y="5334298"/>
            <a:ext cx="7273314" cy="979204"/>
            <a:chOff x="1264428" y="1152525"/>
            <a:chExt cx="6847285" cy="2795588"/>
          </a:xfrm>
        </p:grpSpPr>
        <p:sp>
          <p:nvSpPr>
            <p:cNvPr id="27" name="圆角矩形 26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9" name="矩形 1"/>
          <p:cNvSpPr/>
          <p:nvPr/>
        </p:nvSpPr>
        <p:spPr>
          <a:xfrm>
            <a:off x="2786488" y="5162848"/>
            <a:ext cx="1537096" cy="105243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-1" fmla="*/ 0 w 1565482"/>
              <a:gd name="connsiteY0-2" fmla="*/ 0 h 247650"/>
              <a:gd name="connsiteX1-3" fmla="*/ 1298782 w 1565482"/>
              <a:gd name="connsiteY1-4" fmla="*/ 0 h 247650"/>
              <a:gd name="connsiteX2-5" fmla="*/ 1565482 w 1565482"/>
              <a:gd name="connsiteY2-6" fmla="*/ 247650 h 247650"/>
              <a:gd name="connsiteX3-7" fmla="*/ 0 w 1565482"/>
              <a:gd name="connsiteY3-8" fmla="*/ 247650 h 247650"/>
              <a:gd name="connsiteX4-9" fmla="*/ 0 w 1565482"/>
              <a:gd name="connsiteY4-10" fmla="*/ 0 h 247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矩形 2"/>
          <p:cNvSpPr/>
          <p:nvPr/>
        </p:nvSpPr>
        <p:spPr>
          <a:xfrm>
            <a:off x="2709900" y="5172373"/>
            <a:ext cx="1345902" cy="516649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-1" fmla="*/ 0 w 1323133"/>
              <a:gd name="connsiteY0-2" fmla="*/ 0 h 1198669"/>
              <a:gd name="connsiteX1-3" fmla="*/ 1323133 w 1323133"/>
              <a:gd name="connsiteY1-4" fmla="*/ 0 h 1198669"/>
              <a:gd name="connsiteX2-5" fmla="*/ 1085008 w 1323133"/>
              <a:gd name="connsiteY2-6" fmla="*/ 817669 h 1198669"/>
              <a:gd name="connsiteX3-7" fmla="*/ 0 w 1323133"/>
              <a:gd name="connsiteY3-8" fmla="*/ 1198669 h 1198669"/>
              <a:gd name="connsiteX4-9" fmla="*/ 0 w 1323133"/>
              <a:gd name="connsiteY4-10" fmla="*/ 0 h 1198669"/>
              <a:gd name="connsiteX0-11" fmla="*/ 47625 w 1370758"/>
              <a:gd name="connsiteY0-12" fmla="*/ 0 h 827194"/>
              <a:gd name="connsiteX1-13" fmla="*/ 1370758 w 1370758"/>
              <a:gd name="connsiteY1-14" fmla="*/ 0 h 827194"/>
              <a:gd name="connsiteX2-15" fmla="*/ 1132633 w 1370758"/>
              <a:gd name="connsiteY2-16" fmla="*/ 817669 h 827194"/>
              <a:gd name="connsiteX3-17" fmla="*/ 0 w 1370758"/>
              <a:gd name="connsiteY3-18" fmla="*/ 827194 h 827194"/>
              <a:gd name="connsiteX4-19" fmla="*/ 47625 w 1370758"/>
              <a:gd name="connsiteY4-20" fmla="*/ 0 h 827194"/>
              <a:gd name="connsiteX0-21" fmla="*/ 47625 w 1370758"/>
              <a:gd name="connsiteY0-22" fmla="*/ 0 h 836719"/>
              <a:gd name="connsiteX1-23" fmla="*/ 1370758 w 1370758"/>
              <a:gd name="connsiteY1-24" fmla="*/ 0 h 836719"/>
              <a:gd name="connsiteX2-25" fmla="*/ 875458 w 1370758"/>
              <a:gd name="connsiteY2-26" fmla="*/ 836719 h 836719"/>
              <a:gd name="connsiteX3-27" fmla="*/ 0 w 1370758"/>
              <a:gd name="connsiteY3-28" fmla="*/ 827194 h 836719"/>
              <a:gd name="connsiteX4-29" fmla="*/ 47625 w 1370758"/>
              <a:gd name="connsiteY4-30" fmla="*/ 0 h 8367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6A1F5F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62437" y="5571171"/>
            <a:ext cx="5678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体现了唯物主义自然观与唯物主义历史观的统一；</a:t>
            </a:r>
          </a:p>
        </p:txBody>
      </p:sp>
      <p:pic>
        <p:nvPicPr>
          <p:cNvPr id="4" name="图片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90575" y="5268090"/>
            <a:ext cx="1254344" cy="1149101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xmlns="" val="171011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>
            <a:off x="2415620" y="2538044"/>
            <a:ext cx="1301106" cy="1301106"/>
            <a:chOff x="2683251" y="1980687"/>
            <a:chExt cx="1301106" cy="1301106"/>
          </a:xfrm>
          <a:solidFill>
            <a:srgbClr val="6A1F5F">
              <a:alpha val="57000"/>
            </a:srgb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椭圆 2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" name="TextBox 107"/>
            <p:cNvSpPr txBox="1"/>
            <p:nvPr/>
          </p:nvSpPr>
          <p:spPr>
            <a:xfrm>
              <a:off x="3002623" y="2185262"/>
              <a:ext cx="492443" cy="830997"/>
            </a:xfrm>
            <a:prstGeom prst="rect">
              <a:avLst/>
            </a:prstGeom>
            <a:solidFill>
              <a:srgbClr val="6A1F5F">
                <a:alpha val="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" name="直接连接符 37"/>
          <p:cNvCxnSpPr/>
          <p:nvPr/>
        </p:nvCxnSpPr>
        <p:spPr>
          <a:xfrm flipV="1">
            <a:off x="4033575" y="2507563"/>
            <a:ext cx="0" cy="1301107"/>
          </a:xfrm>
          <a:prstGeom prst="line">
            <a:avLst/>
          </a:prstGeom>
          <a:ln w="12700">
            <a:solidFill>
              <a:srgbClr val="6A1F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50424" y="2927285"/>
            <a:ext cx="5446719" cy="646331"/>
          </a:xfrm>
          <a:prstGeom prst="rect">
            <a:avLst/>
          </a:prstGeom>
          <a:solidFill>
            <a:srgbClr val="6A1F5F">
              <a:alpha val="78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物质与意识</a:t>
            </a:r>
            <a:r>
              <a:rPr lang="zh-CN" altLang="en-US" sz="3600" b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的辩证关系</a:t>
            </a:r>
            <a:endParaRPr lang="zh-CN" altLang="en-US" sz="36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285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" y="0"/>
            <a:ext cx="2505695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>
                <a:latin typeface="Kaiti SC" charset="-122"/>
                <a:ea typeface="Kaiti SC" charset="-122"/>
                <a:cs typeface="Kaiti SC" charset="-122"/>
              </a:rPr>
              <a:t>意识的起源</a:t>
            </a:r>
            <a:endParaRPr kumimoji="1" lang="zh-CN" altLang="en-US" sz="32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84698" y="1710992"/>
            <a:ext cx="4975760" cy="1829538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意识是自然界长期发展的产物</a:t>
            </a:r>
          </a:p>
        </p:txBody>
      </p:sp>
      <p:grpSp>
        <p:nvGrpSpPr>
          <p:cNvPr id="7" name="组合 2"/>
          <p:cNvGrpSpPr/>
          <p:nvPr/>
        </p:nvGrpSpPr>
        <p:grpSpPr>
          <a:xfrm>
            <a:off x="1648515" y="1456205"/>
            <a:ext cx="513956" cy="509573"/>
            <a:chOff x="2614375" y="1638063"/>
            <a:chExt cx="513956" cy="509573"/>
          </a:xfrm>
        </p:grpSpPr>
        <p:grpSp>
          <p:nvGrpSpPr>
            <p:cNvPr id="8" name="组合 47"/>
            <p:cNvGrpSpPr/>
            <p:nvPr/>
          </p:nvGrpSpPr>
          <p:grpSpPr>
            <a:xfrm>
              <a:off x="2614375" y="1638063"/>
              <a:ext cx="495926" cy="495926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" name="同心圆 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TextBox 1"/>
            <p:cNvSpPr txBox="1"/>
            <p:nvPr/>
          </p:nvSpPr>
          <p:spPr>
            <a:xfrm>
              <a:off x="2655125" y="1685971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681E5F"/>
                  </a:solidFill>
                  <a:latin typeface="Kaiti SC" charset="-122"/>
                  <a:ea typeface="Kaiti SC" charset="-122"/>
                  <a:cs typeface="Kaiti SC" charset="-122"/>
                </a:rPr>
                <a:t>01</a:t>
              </a:r>
              <a:endParaRPr lang="zh-CN" altLang="en-US" sz="2000" b="1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6246476" y="4017845"/>
            <a:ext cx="4571126" cy="1873296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just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意识是社会历史发展的产物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grpSp>
        <p:nvGrpSpPr>
          <p:cNvPr id="13" name="组合 3"/>
          <p:cNvGrpSpPr/>
          <p:nvPr/>
        </p:nvGrpSpPr>
        <p:grpSpPr>
          <a:xfrm>
            <a:off x="9824398" y="3794845"/>
            <a:ext cx="667387" cy="509573"/>
            <a:chOff x="5220935" y="2608954"/>
            <a:chExt cx="667387" cy="509573"/>
          </a:xfrm>
        </p:grpSpPr>
        <p:grpSp>
          <p:nvGrpSpPr>
            <p:cNvPr id="14" name="组合 56"/>
            <p:cNvGrpSpPr/>
            <p:nvPr/>
          </p:nvGrpSpPr>
          <p:grpSpPr>
            <a:xfrm>
              <a:off x="5220935" y="2608954"/>
              <a:ext cx="495926" cy="495926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63A5A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63A5A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TextBox 59"/>
            <p:cNvSpPr txBox="1"/>
            <p:nvPr/>
          </p:nvSpPr>
          <p:spPr>
            <a:xfrm>
              <a:off x="5246722" y="2656862"/>
              <a:ext cx="64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681E5F"/>
                  </a:solidFill>
                  <a:latin typeface="Kaiti SC" charset="-122"/>
                  <a:ea typeface="Kaiti SC" charset="-122"/>
                  <a:cs typeface="Kaiti SC" charset="-122"/>
                </a:rPr>
                <a:t>02</a:t>
              </a:r>
              <a:endParaRPr lang="zh-CN" altLang="en-US" sz="2400" b="1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endParaRPr>
            </a:p>
          </p:txBody>
        </p:sp>
      </p:grpSp>
      <p:sp>
        <p:nvSpPr>
          <p:cNvPr id="18" name="矩形 42"/>
          <p:cNvSpPr>
            <a:spLocks noChangeArrowheads="1"/>
          </p:cNvSpPr>
          <p:nvPr/>
        </p:nvSpPr>
        <p:spPr bwMode="auto">
          <a:xfrm>
            <a:off x="11239721" y="3956246"/>
            <a:ext cx="682701" cy="1996494"/>
          </a:xfrm>
          <a:prstGeom prst="rect">
            <a:avLst/>
          </a:prstGeom>
          <a:solidFill>
            <a:schemeClr val="tx1">
              <a:lumMod val="75000"/>
              <a:lumOff val="25000"/>
              <a:alpha val="59999"/>
            </a:schemeClr>
          </a:solidFill>
          <a:ln>
            <a:noFill/>
          </a:ln>
        </p:spPr>
        <p:txBody>
          <a:bodyPr lIns="91434" tIns="45717" rIns="91434" bIns="4571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9" name="矩形 42"/>
          <p:cNvSpPr>
            <a:spLocks noChangeArrowheads="1"/>
          </p:cNvSpPr>
          <p:nvPr/>
        </p:nvSpPr>
        <p:spPr bwMode="auto">
          <a:xfrm>
            <a:off x="204320" y="1663585"/>
            <a:ext cx="694360" cy="1891761"/>
          </a:xfrm>
          <a:prstGeom prst="rect">
            <a:avLst/>
          </a:prstGeom>
          <a:solidFill>
            <a:schemeClr val="tx1">
              <a:lumMod val="75000"/>
              <a:lumOff val="25000"/>
              <a:alpha val="59999"/>
            </a:schemeClr>
          </a:solidFill>
          <a:ln>
            <a:noFill/>
          </a:ln>
        </p:spPr>
        <p:txBody>
          <a:bodyPr lIns="91434" tIns="45717" rIns="91434" bIns="4571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85265" y="797274"/>
            <a:ext cx="844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Kaiti SC" charset="-122"/>
                <a:ea typeface="Kaiti SC" charset="-122"/>
                <a:cs typeface="Kaiti SC" charset="-122"/>
              </a:rPr>
              <a:t>意识是人脑的技能和属性，是客观世界的主观映象。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926925" y="62706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62007" y="1725807"/>
            <a:ext cx="3133191" cy="182953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55508" y="3961297"/>
            <a:ext cx="3160075" cy="204623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957488"/>
            <a:ext cx="3065930" cy="205004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6476" y="1725807"/>
            <a:ext cx="3421140" cy="182953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xmlns="" val="176491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-1" y="0"/>
            <a:ext cx="4619502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 dirty="0">
                <a:latin typeface="Kaiti SC" charset="-122"/>
                <a:ea typeface="Kaiti SC" charset="-122"/>
                <a:cs typeface="Kaiti SC" charset="-122"/>
              </a:rPr>
              <a:t>物质与意识</a:t>
            </a:r>
            <a:r>
              <a:rPr kumimoji="1" lang="zh-CN" altLang="en-US" sz="3200">
                <a:latin typeface="Kaiti SC" charset="-122"/>
                <a:ea typeface="Kaiti SC" charset="-122"/>
                <a:cs typeface="Kaiti SC" charset="-122"/>
              </a:rPr>
              <a:t>的辩证关系</a:t>
            </a:r>
            <a:endParaRPr kumimoji="1" lang="zh-CN" altLang="en-US" sz="32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8758" y="1079688"/>
            <a:ext cx="11631658" cy="4343302"/>
          </a:xfrm>
          <a:prstGeom prst="rect">
            <a:avLst/>
          </a:prstGeom>
          <a:solidFill>
            <a:srgbClr val="6A00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6218154" y="1294438"/>
            <a:ext cx="5461832" cy="3195747"/>
          </a:xfrm>
          <a:prstGeom prst="rect">
            <a:avLst/>
          </a:prstGeom>
          <a:solidFill>
            <a:srgbClr val="6A005F">
              <a:alpha val="47000"/>
            </a:srgb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just">
              <a:lnSpc>
                <a:spcPts val="2500"/>
              </a:lnSpc>
              <a:buClr>
                <a:schemeClr val="tx1"/>
              </a:buClr>
            </a:pPr>
            <a:r>
              <a:rPr lang="zh-CN" altLang="en-US" sz="20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其次，意识对物质具有反作用。</a:t>
            </a:r>
          </a:p>
          <a:p>
            <a:pPr marL="342900" indent="-342900" algn="just">
              <a:lnSpc>
                <a:spcPct val="200000"/>
              </a:lnSpc>
              <a:buClr>
                <a:schemeClr val="tx1"/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意识活动具有目的性和计划性；</a:t>
            </a:r>
          </a:p>
          <a:p>
            <a:pPr marL="342900" indent="-342900" algn="just">
              <a:lnSpc>
                <a:spcPct val="200000"/>
              </a:lnSpc>
              <a:buClr>
                <a:schemeClr val="tx1"/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意识活动具有创造性；</a:t>
            </a:r>
          </a:p>
          <a:p>
            <a:pPr marL="342900" indent="-342900" algn="just">
              <a:lnSpc>
                <a:spcPct val="200000"/>
              </a:lnSpc>
              <a:buClr>
                <a:schemeClr val="tx1"/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意识具有指导实践、改造客观世界的作用；</a:t>
            </a:r>
          </a:p>
          <a:p>
            <a:pPr marL="342900" indent="-342900" algn="just">
              <a:lnSpc>
                <a:spcPct val="200000"/>
              </a:lnSpc>
              <a:buClr>
                <a:schemeClr val="tx1"/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意识具有调控人的行为和生理活动的作用；</a:t>
            </a:r>
          </a:p>
          <a:p>
            <a:pPr marL="342900" indent="-342900" algn="just">
              <a:lnSpc>
                <a:spcPts val="2500"/>
              </a:lnSpc>
              <a:buClr>
                <a:schemeClr val="tx1"/>
              </a:buClr>
              <a:buFont typeface="ZapfDingbatsITC" charset="0"/>
              <a:buChar char="✤"/>
            </a:pPr>
            <a:endParaRPr lang="zh-CN" altLang="en-US" sz="2000" b="1" dirty="0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490230" y="4781223"/>
            <a:ext cx="11189756" cy="400110"/>
          </a:xfrm>
          <a:prstGeom prst="rect">
            <a:avLst/>
          </a:prstGeom>
          <a:solidFill>
            <a:srgbClr val="6A005F">
              <a:alpha val="3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just"/>
            <a:r>
              <a:rPr lang="zh-CN" altLang="en-US" sz="20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首先，物质决定意识。整个世界是不依赖于人的意识而客观存在的物质世界，世界的本原是物质。</a:t>
            </a:r>
          </a:p>
        </p:txBody>
      </p:sp>
      <p:sp>
        <p:nvSpPr>
          <p:cNvPr id="6" name="矩形 5"/>
          <p:cNvSpPr/>
          <p:nvPr/>
        </p:nvSpPr>
        <p:spPr>
          <a:xfrm>
            <a:off x="599146" y="5419704"/>
            <a:ext cx="11238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       意识是对物质的反映，意识不是自生的和先验的，认识世界的形式是主观的，认识世界的内容是客观。</a:t>
            </a:r>
            <a:r>
              <a:rPr lang="zh-CN" altLang="en-US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的。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5662" y="1676567"/>
            <a:ext cx="4310743" cy="2813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26274" y="1364722"/>
            <a:ext cx="3968115" cy="26249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xmlns="" val="44096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 rot="16200000">
            <a:off x="6308999" y="2388456"/>
            <a:ext cx="1223962" cy="1055687"/>
          </a:xfrm>
          <a:prstGeom prst="hexagon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KSO_Shape"/>
          <p:cNvSpPr/>
          <p:nvPr/>
        </p:nvSpPr>
        <p:spPr bwMode="auto">
          <a:xfrm>
            <a:off x="1814786" y="2856769"/>
            <a:ext cx="588962" cy="58896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5A1B58">
              <a:alpha val="49000"/>
            </a:srgb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  <a:cs typeface="宋体" charset="0"/>
            </a:endParaRPr>
          </a:p>
        </p:txBody>
      </p:sp>
      <p:sp>
        <p:nvSpPr>
          <p:cNvPr id="8" name="六边形 7"/>
          <p:cNvSpPr/>
          <p:nvPr/>
        </p:nvSpPr>
        <p:spPr>
          <a:xfrm rot="16200000">
            <a:off x="3910285" y="1247044"/>
            <a:ext cx="1223963" cy="1055688"/>
          </a:xfrm>
          <a:prstGeom prst="hexagon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 rot="16200000">
            <a:off x="1497285" y="2675794"/>
            <a:ext cx="1223963" cy="1055688"/>
          </a:xfrm>
          <a:prstGeom prst="hexagon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16200000">
            <a:off x="8556105" y="981137"/>
            <a:ext cx="1225550" cy="1055687"/>
          </a:xfrm>
          <a:prstGeom prst="hexagon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KSO_Shape"/>
          <p:cNvSpPr/>
          <p:nvPr/>
        </p:nvSpPr>
        <p:spPr>
          <a:xfrm rot="2075794">
            <a:off x="4345261" y="1383569"/>
            <a:ext cx="355600" cy="804862"/>
          </a:xfrm>
          <a:custGeom>
            <a:avLst/>
            <a:gdLst>
              <a:gd name="connsiteX0" fmla="*/ 1193800 w 2387600"/>
              <a:gd name="connsiteY0" fmla="*/ 342900 h 5404814"/>
              <a:gd name="connsiteX1" fmla="*/ 930275 w 2387600"/>
              <a:gd name="connsiteY1" fmla="*/ 606425 h 5404814"/>
              <a:gd name="connsiteX2" fmla="*/ 1193800 w 2387600"/>
              <a:gd name="connsiteY2" fmla="*/ 869950 h 5404814"/>
              <a:gd name="connsiteX3" fmla="*/ 1457325 w 2387600"/>
              <a:gd name="connsiteY3" fmla="*/ 606425 h 5404814"/>
              <a:gd name="connsiteX4" fmla="*/ 1193800 w 2387600"/>
              <a:gd name="connsiteY4" fmla="*/ 342900 h 5404814"/>
              <a:gd name="connsiteX5" fmla="*/ 1193800 w 2387600"/>
              <a:gd name="connsiteY5" fmla="*/ 0 h 5404814"/>
              <a:gd name="connsiteX6" fmla="*/ 2387600 w 2387600"/>
              <a:gd name="connsiteY6" fmla="*/ 1193800 h 5404814"/>
              <a:gd name="connsiteX7" fmla="*/ 1658481 w 2387600"/>
              <a:gd name="connsiteY7" fmla="*/ 2293786 h 5404814"/>
              <a:gd name="connsiteX8" fmla="*/ 1580853 w 2387600"/>
              <a:gd name="connsiteY8" fmla="*/ 2317883 h 5404814"/>
              <a:gd name="connsiteX9" fmla="*/ 1580853 w 2387600"/>
              <a:gd name="connsiteY9" fmla="*/ 3478606 h 5404814"/>
              <a:gd name="connsiteX10" fmla="*/ 1320504 w 2387600"/>
              <a:gd name="connsiteY10" fmla="*/ 3735389 h 5404814"/>
              <a:gd name="connsiteX11" fmla="*/ 1580853 w 2387600"/>
              <a:gd name="connsiteY11" fmla="*/ 3992173 h 5404814"/>
              <a:gd name="connsiteX12" fmla="*/ 1580853 w 2387600"/>
              <a:gd name="connsiteY12" fmla="*/ 4001885 h 5404814"/>
              <a:gd name="connsiteX13" fmla="*/ 1320504 w 2387600"/>
              <a:gd name="connsiteY13" fmla="*/ 4258668 h 5404814"/>
              <a:gd name="connsiteX14" fmla="*/ 1580853 w 2387600"/>
              <a:gd name="connsiteY14" fmla="*/ 4515452 h 5404814"/>
              <a:gd name="connsiteX15" fmla="*/ 1580853 w 2387600"/>
              <a:gd name="connsiteY15" fmla="*/ 4525164 h 5404814"/>
              <a:gd name="connsiteX16" fmla="*/ 1320504 w 2387600"/>
              <a:gd name="connsiteY16" fmla="*/ 4781947 h 5404814"/>
              <a:gd name="connsiteX17" fmla="*/ 1577964 w 2387600"/>
              <a:gd name="connsiteY17" fmla="*/ 5035881 h 5404814"/>
              <a:gd name="connsiteX18" fmla="*/ 1191121 w 2387600"/>
              <a:gd name="connsiteY18" fmla="*/ 5404814 h 5404814"/>
              <a:gd name="connsiteX19" fmla="*/ 806747 w 2387600"/>
              <a:gd name="connsiteY19" fmla="*/ 5038235 h 5404814"/>
              <a:gd name="connsiteX20" fmla="*/ 806747 w 2387600"/>
              <a:gd name="connsiteY20" fmla="*/ 2317883 h 5404814"/>
              <a:gd name="connsiteX21" fmla="*/ 729119 w 2387600"/>
              <a:gd name="connsiteY21" fmla="*/ 2293786 h 5404814"/>
              <a:gd name="connsiteX22" fmla="*/ 0 w 2387600"/>
              <a:gd name="connsiteY22" fmla="*/ 1193800 h 5404814"/>
              <a:gd name="connsiteX23" fmla="*/ 1193800 w 2387600"/>
              <a:gd name="connsiteY23" fmla="*/ 0 h 540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387600" h="5404814">
                <a:moveTo>
                  <a:pt x="1193800" y="342900"/>
                </a:moveTo>
                <a:cubicBezTo>
                  <a:pt x="1048259" y="342900"/>
                  <a:pt x="930275" y="460884"/>
                  <a:pt x="930275" y="606425"/>
                </a:cubicBezTo>
                <a:cubicBezTo>
                  <a:pt x="930275" y="751966"/>
                  <a:pt x="1048259" y="869950"/>
                  <a:pt x="1193800" y="869950"/>
                </a:cubicBezTo>
                <a:cubicBezTo>
                  <a:pt x="1339341" y="869950"/>
                  <a:pt x="1457325" y="751966"/>
                  <a:pt x="1457325" y="606425"/>
                </a:cubicBezTo>
                <a:cubicBezTo>
                  <a:pt x="1457325" y="460884"/>
                  <a:pt x="1339341" y="342900"/>
                  <a:pt x="1193800" y="342900"/>
                </a:cubicBezTo>
                <a:close/>
                <a:moveTo>
                  <a:pt x="1193800" y="0"/>
                </a:moveTo>
                <a:cubicBezTo>
                  <a:pt x="1853118" y="0"/>
                  <a:pt x="2387600" y="534482"/>
                  <a:pt x="2387600" y="1193800"/>
                </a:cubicBezTo>
                <a:cubicBezTo>
                  <a:pt x="2387600" y="1688289"/>
                  <a:pt x="2086954" y="2112557"/>
                  <a:pt x="1658481" y="2293786"/>
                </a:cubicBezTo>
                <a:lnTo>
                  <a:pt x="1580853" y="2317883"/>
                </a:lnTo>
                <a:lnTo>
                  <a:pt x="1580853" y="3478606"/>
                </a:lnTo>
                <a:lnTo>
                  <a:pt x="1320504" y="3735389"/>
                </a:lnTo>
                <a:lnTo>
                  <a:pt x="1580853" y="3992173"/>
                </a:lnTo>
                <a:lnTo>
                  <a:pt x="1580853" y="4001885"/>
                </a:lnTo>
                <a:lnTo>
                  <a:pt x="1320504" y="4258668"/>
                </a:lnTo>
                <a:lnTo>
                  <a:pt x="1580853" y="4515452"/>
                </a:lnTo>
                <a:lnTo>
                  <a:pt x="1580853" y="4525164"/>
                </a:lnTo>
                <a:lnTo>
                  <a:pt x="1320504" y="4781947"/>
                </a:lnTo>
                <a:lnTo>
                  <a:pt x="1577964" y="5035881"/>
                </a:lnTo>
                <a:lnTo>
                  <a:pt x="1191121" y="5404814"/>
                </a:lnTo>
                <a:lnTo>
                  <a:pt x="806747" y="5038235"/>
                </a:lnTo>
                <a:lnTo>
                  <a:pt x="806747" y="2317883"/>
                </a:lnTo>
                <a:lnTo>
                  <a:pt x="729119" y="2293786"/>
                </a:lnTo>
                <a:cubicBezTo>
                  <a:pt x="300646" y="2112557"/>
                  <a:pt x="0" y="1688289"/>
                  <a:pt x="0" y="1193800"/>
                </a:cubicBezTo>
                <a:cubicBezTo>
                  <a:pt x="0" y="534482"/>
                  <a:pt x="534482" y="0"/>
                  <a:pt x="1193800" y="0"/>
                </a:cubicBezTo>
                <a:close/>
              </a:path>
            </a:pathLst>
          </a:custGeom>
          <a:solidFill>
            <a:srgbClr val="5A1B58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KSO_Shape"/>
          <p:cNvSpPr/>
          <p:nvPr/>
        </p:nvSpPr>
        <p:spPr bwMode="auto">
          <a:xfrm>
            <a:off x="6688411" y="2588481"/>
            <a:ext cx="422275" cy="635000"/>
          </a:xfrm>
          <a:custGeom>
            <a:avLst/>
            <a:gdLst>
              <a:gd name="T0" fmla="*/ 901841 w 1357313"/>
              <a:gd name="T1" fmla="*/ 1418297 h 2041525"/>
              <a:gd name="T2" fmla="*/ 952713 w 1357313"/>
              <a:gd name="T3" fmla="*/ 1537310 h 2041525"/>
              <a:gd name="T4" fmla="*/ 324238 w 1357313"/>
              <a:gd name="T5" fmla="*/ 1501582 h 2041525"/>
              <a:gd name="T6" fmla="*/ 380048 w 1357313"/>
              <a:gd name="T7" fmla="*/ 1395135 h 2041525"/>
              <a:gd name="T8" fmla="*/ 837417 w 1357313"/>
              <a:gd name="T9" fmla="*/ 530566 h 2041525"/>
              <a:gd name="T10" fmla="*/ 669920 w 1357313"/>
              <a:gd name="T11" fmla="*/ 686107 h 2041525"/>
              <a:gd name="T12" fmla="*/ 595424 w 1357313"/>
              <a:gd name="T13" fmla="*/ 686107 h 2041525"/>
              <a:gd name="T14" fmla="*/ 427927 w 1357313"/>
              <a:gd name="T15" fmla="*/ 530566 h 2041525"/>
              <a:gd name="T16" fmla="*/ 206486 w 1357313"/>
              <a:gd name="T17" fmla="*/ 405798 h 2041525"/>
              <a:gd name="T18" fmla="*/ 269716 w 1357313"/>
              <a:gd name="T19" fmla="*/ 553495 h 2041525"/>
              <a:gd name="T20" fmla="*/ 416183 w 1357313"/>
              <a:gd name="T21" fmla="*/ 730090 h 2041525"/>
              <a:gd name="T22" fmla="*/ 523871 w 1357313"/>
              <a:gd name="T23" fmla="*/ 839505 h 2041525"/>
              <a:gd name="T24" fmla="*/ 549065 w 1357313"/>
              <a:gd name="T25" fmla="*/ 957810 h 2041525"/>
              <a:gd name="T26" fmla="*/ 521401 w 1357313"/>
              <a:gd name="T27" fmla="*/ 1070930 h 2041525"/>
              <a:gd name="T28" fmla="*/ 406056 w 1357313"/>
              <a:gd name="T29" fmla="*/ 1185778 h 2041525"/>
              <a:gd name="T30" fmla="*/ 263047 w 1357313"/>
              <a:gd name="T31" fmla="*/ 1361879 h 2041525"/>
              <a:gd name="T32" fmla="*/ 205745 w 1357313"/>
              <a:gd name="T33" fmla="*/ 1502167 h 2041525"/>
              <a:gd name="T34" fmla="*/ 1072195 w 1357313"/>
              <a:gd name="T35" fmla="*/ 1557244 h 2041525"/>
              <a:gd name="T36" fmla="*/ 1021808 w 1357313"/>
              <a:gd name="T37" fmla="*/ 1393740 h 2041525"/>
              <a:gd name="T38" fmla="*/ 889667 w 1357313"/>
              <a:gd name="T39" fmla="*/ 1217639 h 2041525"/>
              <a:gd name="T40" fmla="*/ 755797 w 1357313"/>
              <a:gd name="T41" fmla="*/ 1087231 h 2041525"/>
              <a:gd name="T42" fmla="*/ 719983 w 1357313"/>
              <a:gd name="T43" fmla="*/ 986954 h 2041525"/>
              <a:gd name="T44" fmla="*/ 728381 w 1357313"/>
              <a:gd name="T45" fmla="*/ 880504 h 2041525"/>
              <a:gd name="T46" fmla="*/ 790870 w 1357313"/>
              <a:gd name="T47" fmla="*/ 784920 h 2041525"/>
              <a:gd name="T48" fmla="*/ 959566 w 1357313"/>
              <a:gd name="T49" fmla="*/ 605115 h 2041525"/>
              <a:gd name="T50" fmla="*/ 1046261 w 1357313"/>
              <a:gd name="T51" fmla="*/ 456677 h 2041525"/>
              <a:gd name="T52" fmla="*/ 1090473 w 1357313"/>
              <a:gd name="T53" fmla="*/ 209197 h 2041525"/>
              <a:gd name="T54" fmla="*/ 1216685 w 1357313"/>
              <a:gd name="T55" fmla="*/ 15314 h 2041525"/>
              <a:gd name="T56" fmla="*/ 1260650 w 1357313"/>
              <a:gd name="T57" fmla="*/ 68662 h 2041525"/>
              <a:gd name="T58" fmla="*/ 1261391 w 1357313"/>
              <a:gd name="T59" fmla="*/ 138313 h 2041525"/>
              <a:gd name="T60" fmla="*/ 1222613 w 1357313"/>
              <a:gd name="T61" fmla="*/ 189932 h 2041525"/>
              <a:gd name="T62" fmla="*/ 1165311 w 1357313"/>
              <a:gd name="T63" fmla="*/ 293419 h 2041525"/>
              <a:gd name="T64" fmla="*/ 1116654 w 1357313"/>
              <a:gd name="T65" fmla="*/ 524844 h 2041525"/>
              <a:gd name="T66" fmla="*/ 1012670 w 1357313"/>
              <a:gd name="T67" fmla="*/ 704403 h 2041525"/>
              <a:gd name="T68" fmla="*/ 829154 w 1357313"/>
              <a:gd name="T69" fmla="*/ 889890 h 2041525"/>
              <a:gd name="T70" fmla="*/ 817052 w 1357313"/>
              <a:gd name="T71" fmla="*/ 962009 h 2041525"/>
              <a:gd name="T72" fmla="*/ 905969 w 1357313"/>
              <a:gd name="T73" fmla="*/ 1085008 h 2041525"/>
              <a:gd name="T74" fmla="*/ 1048237 w 1357313"/>
              <a:gd name="T75" fmla="*/ 1249500 h 2041525"/>
              <a:gd name="T76" fmla="*/ 1134190 w 1357313"/>
              <a:gd name="T77" fmla="*/ 1433011 h 2041525"/>
              <a:gd name="T78" fmla="*/ 1183588 w 1357313"/>
              <a:gd name="T79" fmla="*/ 1698520 h 2041525"/>
              <a:gd name="T80" fmla="*/ 1240149 w 1357313"/>
              <a:gd name="T81" fmla="*/ 1730629 h 2041525"/>
              <a:gd name="T82" fmla="*/ 1266331 w 1357313"/>
              <a:gd name="T83" fmla="*/ 1790399 h 2041525"/>
              <a:gd name="T84" fmla="*/ 1249041 w 1357313"/>
              <a:gd name="T85" fmla="*/ 1858814 h 2041525"/>
              <a:gd name="T86" fmla="*/ 1193468 w 1357313"/>
              <a:gd name="T87" fmla="*/ 1900307 h 2041525"/>
              <a:gd name="T88" fmla="*/ 68664 w 1357313"/>
              <a:gd name="T89" fmla="*/ 1898578 h 2041525"/>
              <a:gd name="T90" fmla="*/ 15067 w 1357313"/>
              <a:gd name="T91" fmla="*/ 1854615 h 2041525"/>
              <a:gd name="T92" fmla="*/ 988 w 1357313"/>
              <a:gd name="T93" fmla="*/ 1785459 h 2041525"/>
              <a:gd name="T94" fmla="*/ 30133 w 1357313"/>
              <a:gd name="T95" fmla="*/ 1727170 h 2041525"/>
              <a:gd name="T96" fmla="*/ 87929 w 1357313"/>
              <a:gd name="T97" fmla="*/ 1697533 h 2041525"/>
              <a:gd name="T98" fmla="*/ 132882 w 1357313"/>
              <a:gd name="T99" fmla="*/ 1433011 h 2041525"/>
              <a:gd name="T100" fmla="*/ 218836 w 1357313"/>
              <a:gd name="T101" fmla="*/ 1249500 h 2041525"/>
              <a:gd name="T102" fmla="*/ 361103 w 1357313"/>
              <a:gd name="T103" fmla="*/ 1085008 h 2041525"/>
              <a:gd name="T104" fmla="*/ 449773 w 1357313"/>
              <a:gd name="T105" fmla="*/ 964726 h 2041525"/>
              <a:gd name="T106" fmla="*/ 437671 w 1357313"/>
              <a:gd name="T107" fmla="*/ 889890 h 2041525"/>
              <a:gd name="T108" fmla="*/ 254402 w 1357313"/>
              <a:gd name="T109" fmla="*/ 704403 h 2041525"/>
              <a:gd name="T110" fmla="*/ 150419 w 1357313"/>
              <a:gd name="T111" fmla="*/ 524844 h 2041525"/>
              <a:gd name="T112" fmla="*/ 99291 w 1357313"/>
              <a:gd name="T113" fmla="*/ 272672 h 2041525"/>
              <a:gd name="T114" fmla="*/ 40507 w 1357313"/>
              <a:gd name="T115" fmla="*/ 186969 h 2041525"/>
              <a:gd name="T116" fmla="*/ 4199 w 1357313"/>
              <a:gd name="T117" fmla="*/ 133866 h 2041525"/>
              <a:gd name="T118" fmla="*/ 8151 w 1357313"/>
              <a:gd name="T119" fmla="*/ 63970 h 2041525"/>
              <a:gd name="T120" fmla="*/ 54585 w 1357313"/>
              <a:gd name="T121" fmla="*/ 12596 h 20415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357313" h="2041525">
                <a:moveTo>
                  <a:pt x="550334" y="1339850"/>
                </a:moveTo>
                <a:lnTo>
                  <a:pt x="806980" y="1339850"/>
                </a:lnTo>
                <a:lnTo>
                  <a:pt x="827353" y="1358335"/>
                </a:lnTo>
                <a:lnTo>
                  <a:pt x="846138" y="1376291"/>
                </a:lnTo>
                <a:lnTo>
                  <a:pt x="864130" y="1393983"/>
                </a:lnTo>
                <a:lnTo>
                  <a:pt x="880799" y="1411676"/>
                </a:lnTo>
                <a:lnTo>
                  <a:pt x="896674" y="1428840"/>
                </a:lnTo>
                <a:lnTo>
                  <a:pt x="911490" y="1445476"/>
                </a:lnTo>
                <a:lnTo>
                  <a:pt x="925249" y="1462376"/>
                </a:lnTo>
                <a:lnTo>
                  <a:pt x="938213" y="1479012"/>
                </a:lnTo>
                <a:lnTo>
                  <a:pt x="950120" y="1495120"/>
                </a:lnTo>
                <a:lnTo>
                  <a:pt x="955940" y="1503570"/>
                </a:lnTo>
                <a:lnTo>
                  <a:pt x="961232" y="1511756"/>
                </a:lnTo>
                <a:lnTo>
                  <a:pt x="966259" y="1519942"/>
                </a:lnTo>
                <a:lnTo>
                  <a:pt x="971286" y="1527863"/>
                </a:lnTo>
                <a:lnTo>
                  <a:pt x="976049" y="1535785"/>
                </a:lnTo>
                <a:lnTo>
                  <a:pt x="980547" y="1543971"/>
                </a:lnTo>
                <a:lnTo>
                  <a:pt x="985045" y="1552157"/>
                </a:lnTo>
                <a:lnTo>
                  <a:pt x="989278" y="1560343"/>
                </a:lnTo>
                <a:lnTo>
                  <a:pt x="993247" y="1568265"/>
                </a:lnTo>
                <a:lnTo>
                  <a:pt x="996951" y="1576451"/>
                </a:lnTo>
                <a:lnTo>
                  <a:pt x="1000391" y="1584637"/>
                </a:lnTo>
                <a:lnTo>
                  <a:pt x="1003830" y="1592823"/>
                </a:lnTo>
                <a:lnTo>
                  <a:pt x="1007005" y="1601273"/>
                </a:lnTo>
                <a:lnTo>
                  <a:pt x="1010180" y="1609195"/>
                </a:lnTo>
                <a:lnTo>
                  <a:pt x="1013355" y="1620286"/>
                </a:lnTo>
                <a:lnTo>
                  <a:pt x="1017059" y="1632697"/>
                </a:lnTo>
                <a:lnTo>
                  <a:pt x="1020764" y="1647484"/>
                </a:lnTo>
                <a:lnTo>
                  <a:pt x="1024203" y="1663592"/>
                </a:lnTo>
                <a:lnTo>
                  <a:pt x="1027643" y="1681284"/>
                </a:lnTo>
                <a:lnTo>
                  <a:pt x="1031347" y="1700297"/>
                </a:lnTo>
                <a:lnTo>
                  <a:pt x="1034786" y="1721158"/>
                </a:lnTo>
                <a:lnTo>
                  <a:pt x="1038226" y="1743075"/>
                </a:lnTo>
                <a:lnTo>
                  <a:pt x="319088" y="1743075"/>
                </a:lnTo>
                <a:lnTo>
                  <a:pt x="322528" y="1721158"/>
                </a:lnTo>
                <a:lnTo>
                  <a:pt x="325967" y="1700297"/>
                </a:lnTo>
                <a:lnTo>
                  <a:pt x="329407" y="1681284"/>
                </a:lnTo>
                <a:lnTo>
                  <a:pt x="332846" y="1663592"/>
                </a:lnTo>
                <a:lnTo>
                  <a:pt x="336551" y="1647484"/>
                </a:lnTo>
                <a:lnTo>
                  <a:pt x="339990" y="1632697"/>
                </a:lnTo>
                <a:lnTo>
                  <a:pt x="343694" y="1620286"/>
                </a:lnTo>
                <a:lnTo>
                  <a:pt x="347398" y="1609195"/>
                </a:lnTo>
                <a:lnTo>
                  <a:pt x="350309" y="1601273"/>
                </a:lnTo>
                <a:lnTo>
                  <a:pt x="353484" y="1592823"/>
                </a:lnTo>
                <a:lnTo>
                  <a:pt x="356923" y="1584637"/>
                </a:lnTo>
                <a:lnTo>
                  <a:pt x="360363" y="1576451"/>
                </a:lnTo>
                <a:lnTo>
                  <a:pt x="364067" y="1568265"/>
                </a:lnTo>
                <a:lnTo>
                  <a:pt x="368036" y="1560343"/>
                </a:lnTo>
                <a:lnTo>
                  <a:pt x="372269" y="1552157"/>
                </a:lnTo>
                <a:lnTo>
                  <a:pt x="376503" y="1543971"/>
                </a:lnTo>
                <a:lnTo>
                  <a:pt x="381265" y="1535785"/>
                </a:lnTo>
                <a:lnTo>
                  <a:pt x="386028" y="1527863"/>
                </a:lnTo>
                <a:lnTo>
                  <a:pt x="390790" y="1519942"/>
                </a:lnTo>
                <a:lnTo>
                  <a:pt x="396082" y="1511756"/>
                </a:lnTo>
                <a:lnTo>
                  <a:pt x="401373" y="1503570"/>
                </a:lnTo>
                <a:lnTo>
                  <a:pt x="407194" y="1495120"/>
                </a:lnTo>
                <a:lnTo>
                  <a:pt x="419101" y="1479012"/>
                </a:lnTo>
                <a:lnTo>
                  <a:pt x="432065" y="1462376"/>
                </a:lnTo>
                <a:lnTo>
                  <a:pt x="445824" y="1445476"/>
                </a:lnTo>
                <a:lnTo>
                  <a:pt x="460640" y="1428840"/>
                </a:lnTo>
                <a:lnTo>
                  <a:pt x="476515" y="1411676"/>
                </a:lnTo>
                <a:lnTo>
                  <a:pt x="493184" y="1393983"/>
                </a:lnTo>
                <a:lnTo>
                  <a:pt x="511176" y="1376291"/>
                </a:lnTo>
                <a:lnTo>
                  <a:pt x="530226" y="1358335"/>
                </a:lnTo>
                <a:lnTo>
                  <a:pt x="550334" y="1339850"/>
                </a:lnTo>
                <a:close/>
                <a:moveTo>
                  <a:pt x="430213" y="534988"/>
                </a:moveTo>
                <a:lnTo>
                  <a:pt x="925513" y="534988"/>
                </a:lnTo>
                <a:lnTo>
                  <a:pt x="916527" y="545836"/>
                </a:lnTo>
                <a:lnTo>
                  <a:pt x="907012" y="557478"/>
                </a:lnTo>
                <a:lnTo>
                  <a:pt x="897233" y="568590"/>
                </a:lnTo>
                <a:lnTo>
                  <a:pt x="886925" y="580232"/>
                </a:lnTo>
                <a:lnTo>
                  <a:pt x="876089" y="591609"/>
                </a:lnTo>
                <a:lnTo>
                  <a:pt x="864988" y="603515"/>
                </a:lnTo>
                <a:lnTo>
                  <a:pt x="853095" y="615422"/>
                </a:lnTo>
                <a:lnTo>
                  <a:pt x="840937" y="627328"/>
                </a:lnTo>
                <a:lnTo>
                  <a:pt x="828250" y="639499"/>
                </a:lnTo>
                <a:lnTo>
                  <a:pt x="815035" y="651934"/>
                </a:lnTo>
                <a:lnTo>
                  <a:pt x="801292" y="664105"/>
                </a:lnTo>
                <a:lnTo>
                  <a:pt x="787019" y="677069"/>
                </a:lnTo>
                <a:lnTo>
                  <a:pt x="772218" y="690034"/>
                </a:lnTo>
                <a:lnTo>
                  <a:pt x="756625" y="702999"/>
                </a:lnTo>
                <a:lnTo>
                  <a:pt x="740767" y="716492"/>
                </a:lnTo>
                <a:lnTo>
                  <a:pt x="724116" y="729986"/>
                </a:lnTo>
                <a:lnTo>
                  <a:pt x="717772" y="735278"/>
                </a:lnTo>
                <a:lnTo>
                  <a:pt x="711429" y="740834"/>
                </a:lnTo>
                <a:lnTo>
                  <a:pt x="705350" y="746655"/>
                </a:lnTo>
                <a:lnTo>
                  <a:pt x="699536" y="753005"/>
                </a:lnTo>
                <a:lnTo>
                  <a:pt x="693985" y="759090"/>
                </a:lnTo>
                <a:lnTo>
                  <a:pt x="688171" y="765969"/>
                </a:lnTo>
                <a:lnTo>
                  <a:pt x="682885" y="772584"/>
                </a:lnTo>
                <a:lnTo>
                  <a:pt x="677863" y="779463"/>
                </a:lnTo>
                <a:lnTo>
                  <a:pt x="672841" y="772584"/>
                </a:lnTo>
                <a:lnTo>
                  <a:pt x="667555" y="765969"/>
                </a:lnTo>
                <a:lnTo>
                  <a:pt x="662005" y="759090"/>
                </a:lnTo>
                <a:lnTo>
                  <a:pt x="656190" y="753005"/>
                </a:lnTo>
                <a:lnTo>
                  <a:pt x="650376" y="746655"/>
                </a:lnTo>
                <a:lnTo>
                  <a:pt x="644297" y="740834"/>
                </a:lnTo>
                <a:lnTo>
                  <a:pt x="637954" y="735278"/>
                </a:lnTo>
                <a:lnTo>
                  <a:pt x="631610" y="729986"/>
                </a:lnTo>
                <a:lnTo>
                  <a:pt x="614959" y="716492"/>
                </a:lnTo>
                <a:lnTo>
                  <a:pt x="599101" y="702999"/>
                </a:lnTo>
                <a:lnTo>
                  <a:pt x="583508" y="690034"/>
                </a:lnTo>
                <a:lnTo>
                  <a:pt x="568707" y="677069"/>
                </a:lnTo>
                <a:lnTo>
                  <a:pt x="554434" y="664105"/>
                </a:lnTo>
                <a:lnTo>
                  <a:pt x="540691" y="651934"/>
                </a:lnTo>
                <a:lnTo>
                  <a:pt x="527476" y="639499"/>
                </a:lnTo>
                <a:lnTo>
                  <a:pt x="514789" y="627328"/>
                </a:lnTo>
                <a:lnTo>
                  <a:pt x="502631" y="615422"/>
                </a:lnTo>
                <a:lnTo>
                  <a:pt x="490738" y="603515"/>
                </a:lnTo>
                <a:lnTo>
                  <a:pt x="479637" y="591609"/>
                </a:lnTo>
                <a:lnTo>
                  <a:pt x="468801" y="580232"/>
                </a:lnTo>
                <a:lnTo>
                  <a:pt x="458493" y="568590"/>
                </a:lnTo>
                <a:lnTo>
                  <a:pt x="448714" y="557478"/>
                </a:lnTo>
                <a:lnTo>
                  <a:pt x="439199" y="545836"/>
                </a:lnTo>
                <a:lnTo>
                  <a:pt x="430213" y="534988"/>
                </a:lnTo>
                <a:close/>
                <a:moveTo>
                  <a:pt x="188949" y="224189"/>
                </a:moveTo>
                <a:lnTo>
                  <a:pt x="193448" y="263892"/>
                </a:lnTo>
                <a:lnTo>
                  <a:pt x="195830" y="284803"/>
                </a:lnTo>
                <a:lnTo>
                  <a:pt x="198741" y="306507"/>
                </a:lnTo>
                <a:lnTo>
                  <a:pt x="201917" y="328741"/>
                </a:lnTo>
                <a:lnTo>
                  <a:pt x="204828" y="350710"/>
                </a:lnTo>
                <a:lnTo>
                  <a:pt x="208532" y="372678"/>
                </a:lnTo>
                <a:lnTo>
                  <a:pt x="212502" y="394118"/>
                </a:lnTo>
                <a:lnTo>
                  <a:pt x="215413" y="408146"/>
                </a:lnTo>
                <a:lnTo>
                  <a:pt x="218059" y="421645"/>
                </a:lnTo>
                <a:lnTo>
                  <a:pt x="221235" y="434880"/>
                </a:lnTo>
                <a:lnTo>
                  <a:pt x="224410" y="447585"/>
                </a:lnTo>
                <a:lnTo>
                  <a:pt x="227321" y="459496"/>
                </a:lnTo>
                <a:lnTo>
                  <a:pt x="230497" y="470348"/>
                </a:lnTo>
                <a:lnTo>
                  <a:pt x="233673" y="480406"/>
                </a:lnTo>
                <a:lnTo>
                  <a:pt x="236584" y="489405"/>
                </a:lnTo>
                <a:lnTo>
                  <a:pt x="241082" y="501316"/>
                </a:lnTo>
                <a:lnTo>
                  <a:pt x="246111" y="513227"/>
                </a:lnTo>
                <a:lnTo>
                  <a:pt x="251403" y="524873"/>
                </a:lnTo>
                <a:lnTo>
                  <a:pt x="256961" y="536784"/>
                </a:lnTo>
                <a:lnTo>
                  <a:pt x="262783" y="547901"/>
                </a:lnTo>
                <a:lnTo>
                  <a:pt x="268605" y="559547"/>
                </a:lnTo>
                <a:lnTo>
                  <a:pt x="275220" y="570664"/>
                </a:lnTo>
                <a:lnTo>
                  <a:pt x="281836" y="581781"/>
                </a:lnTo>
                <a:lnTo>
                  <a:pt x="288981" y="593162"/>
                </a:lnTo>
                <a:lnTo>
                  <a:pt x="296127" y="604014"/>
                </a:lnTo>
                <a:lnTo>
                  <a:pt x="304066" y="615396"/>
                </a:lnTo>
                <a:lnTo>
                  <a:pt x="312005" y="626248"/>
                </a:lnTo>
                <a:lnTo>
                  <a:pt x="320473" y="637365"/>
                </a:lnTo>
                <a:lnTo>
                  <a:pt x="329206" y="648482"/>
                </a:lnTo>
                <a:lnTo>
                  <a:pt x="338468" y="659334"/>
                </a:lnTo>
                <a:lnTo>
                  <a:pt x="347730" y="670450"/>
                </a:lnTo>
                <a:lnTo>
                  <a:pt x="366784" y="692419"/>
                </a:lnTo>
                <a:lnTo>
                  <a:pt x="385309" y="714388"/>
                </a:lnTo>
                <a:lnTo>
                  <a:pt x="404362" y="736887"/>
                </a:lnTo>
                <a:lnTo>
                  <a:pt x="414154" y="748268"/>
                </a:lnTo>
                <a:lnTo>
                  <a:pt x="424210" y="759385"/>
                </a:lnTo>
                <a:lnTo>
                  <a:pt x="435060" y="771031"/>
                </a:lnTo>
                <a:lnTo>
                  <a:pt x="445910" y="782413"/>
                </a:lnTo>
                <a:lnTo>
                  <a:pt x="457554" y="794059"/>
                </a:lnTo>
                <a:lnTo>
                  <a:pt x="469463" y="805440"/>
                </a:lnTo>
                <a:lnTo>
                  <a:pt x="482165" y="817351"/>
                </a:lnTo>
                <a:lnTo>
                  <a:pt x="495661" y="829262"/>
                </a:lnTo>
                <a:lnTo>
                  <a:pt x="509952" y="841173"/>
                </a:lnTo>
                <a:lnTo>
                  <a:pt x="525036" y="853349"/>
                </a:lnTo>
                <a:lnTo>
                  <a:pt x="531916" y="858907"/>
                </a:lnTo>
                <a:lnTo>
                  <a:pt x="537738" y="864730"/>
                </a:lnTo>
                <a:lnTo>
                  <a:pt x="543031" y="870818"/>
                </a:lnTo>
                <a:lnTo>
                  <a:pt x="547530" y="876376"/>
                </a:lnTo>
                <a:lnTo>
                  <a:pt x="551764" y="882199"/>
                </a:lnTo>
                <a:lnTo>
                  <a:pt x="555204" y="888023"/>
                </a:lnTo>
                <a:lnTo>
                  <a:pt x="558644" y="893846"/>
                </a:lnTo>
                <a:lnTo>
                  <a:pt x="561291" y="899669"/>
                </a:lnTo>
                <a:lnTo>
                  <a:pt x="564202" y="905227"/>
                </a:lnTo>
                <a:lnTo>
                  <a:pt x="566848" y="911315"/>
                </a:lnTo>
                <a:lnTo>
                  <a:pt x="568965" y="916873"/>
                </a:lnTo>
                <a:lnTo>
                  <a:pt x="570818" y="922696"/>
                </a:lnTo>
                <a:lnTo>
                  <a:pt x="574523" y="934607"/>
                </a:lnTo>
                <a:lnTo>
                  <a:pt x="577698" y="946518"/>
                </a:lnTo>
                <a:lnTo>
                  <a:pt x="582462" y="966370"/>
                </a:lnTo>
                <a:lnTo>
                  <a:pt x="584314" y="973781"/>
                </a:lnTo>
                <a:lnTo>
                  <a:pt x="585902" y="980927"/>
                </a:lnTo>
                <a:lnTo>
                  <a:pt x="587225" y="988074"/>
                </a:lnTo>
                <a:lnTo>
                  <a:pt x="587754" y="996015"/>
                </a:lnTo>
                <a:lnTo>
                  <a:pt x="588284" y="1005808"/>
                </a:lnTo>
                <a:lnTo>
                  <a:pt x="588548" y="1017719"/>
                </a:lnTo>
                <a:lnTo>
                  <a:pt x="588284" y="1026453"/>
                </a:lnTo>
                <a:lnTo>
                  <a:pt x="588019" y="1033600"/>
                </a:lnTo>
                <a:lnTo>
                  <a:pt x="587754" y="1039423"/>
                </a:lnTo>
                <a:lnTo>
                  <a:pt x="587225" y="1044717"/>
                </a:lnTo>
                <a:lnTo>
                  <a:pt x="585373" y="1055304"/>
                </a:lnTo>
                <a:lnTo>
                  <a:pt x="582726" y="1070391"/>
                </a:lnTo>
                <a:lnTo>
                  <a:pt x="581138" y="1079655"/>
                </a:lnTo>
                <a:lnTo>
                  <a:pt x="579021" y="1088919"/>
                </a:lnTo>
                <a:lnTo>
                  <a:pt x="576904" y="1097919"/>
                </a:lnTo>
                <a:lnTo>
                  <a:pt x="574523" y="1106918"/>
                </a:lnTo>
                <a:lnTo>
                  <a:pt x="571876" y="1115917"/>
                </a:lnTo>
                <a:lnTo>
                  <a:pt x="568701" y="1124652"/>
                </a:lnTo>
                <a:lnTo>
                  <a:pt x="565260" y="1133387"/>
                </a:lnTo>
                <a:lnTo>
                  <a:pt x="561291" y="1142121"/>
                </a:lnTo>
                <a:lnTo>
                  <a:pt x="558644" y="1147680"/>
                </a:lnTo>
                <a:lnTo>
                  <a:pt x="555204" y="1153768"/>
                </a:lnTo>
                <a:lnTo>
                  <a:pt x="551764" y="1159326"/>
                </a:lnTo>
                <a:lnTo>
                  <a:pt x="547530" y="1165149"/>
                </a:lnTo>
                <a:lnTo>
                  <a:pt x="543031" y="1170972"/>
                </a:lnTo>
                <a:lnTo>
                  <a:pt x="538003" y="1176795"/>
                </a:lnTo>
                <a:lnTo>
                  <a:pt x="532181" y="1182618"/>
                </a:lnTo>
                <a:lnTo>
                  <a:pt x="525300" y="1188177"/>
                </a:lnTo>
                <a:lnTo>
                  <a:pt x="510216" y="1200352"/>
                </a:lnTo>
                <a:lnTo>
                  <a:pt x="495926" y="1212263"/>
                </a:lnTo>
                <a:lnTo>
                  <a:pt x="482430" y="1224174"/>
                </a:lnTo>
                <a:lnTo>
                  <a:pt x="469463" y="1236085"/>
                </a:lnTo>
                <a:lnTo>
                  <a:pt x="457554" y="1247466"/>
                </a:lnTo>
                <a:lnTo>
                  <a:pt x="445910" y="1259377"/>
                </a:lnTo>
                <a:lnTo>
                  <a:pt x="435060" y="1270759"/>
                </a:lnTo>
                <a:lnTo>
                  <a:pt x="424210" y="1282140"/>
                </a:lnTo>
                <a:lnTo>
                  <a:pt x="414154" y="1293257"/>
                </a:lnTo>
                <a:lnTo>
                  <a:pt x="404362" y="1304903"/>
                </a:lnTo>
                <a:lnTo>
                  <a:pt x="385309" y="1326872"/>
                </a:lnTo>
                <a:lnTo>
                  <a:pt x="366784" y="1349106"/>
                </a:lnTo>
                <a:lnTo>
                  <a:pt x="347730" y="1371340"/>
                </a:lnTo>
                <a:lnTo>
                  <a:pt x="338468" y="1382456"/>
                </a:lnTo>
                <a:lnTo>
                  <a:pt x="329206" y="1393309"/>
                </a:lnTo>
                <a:lnTo>
                  <a:pt x="320473" y="1404161"/>
                </a:lnTo>
                <a:lnTo>
                  <a:pt x="312005" y="1415278"/>
                </a:lnTo>
                <a:lnTo>
                  <a:pt x="304066" y="1426394"/>
                </a:lnTo>
                <a:lnTo>
                  <a:pt x="296127" y="1437511"/>
                </a:lnTo>
                <a:lnTo>
                  <a:pt x="288981" y="1448628"/>
                </a:lnTo>
                <a:lnTo>
                  <a:pt x="281836" y="1459480"/>
                </a:lnTo>
                <a:lnTo>
                  <a:pt x="275220" y="1470862"/>
                </a:lnTo>
                <a:lnTo>
                  <a:pt x="268605" y="1482243"/>
                </a:lnTo>
                <a:lnTo>
                  <a:pt x="262783" y="1493625"/>
                </a:lnTo>
                <a:lnTo>
                  <a:pt x="256961" y="1505006"/>
                </a:lnTo>
                <a:lnTo>
                  <a:pt x="251403" y="1516652"/>
                </a:lnTo>
                <a:lnTo>
                  <a:pt x="246111" y="1528563"/>
                </a:lnTo>
                <a:lnTo>
                  <a:pt x="241082" y="1540209"/>
                </a:lnTo>
                <a:lnTo>
                  <a:pt x="236584" y="1552385"/>
                </a:lnTo>
                <a:lnTo>
                  <a:pt x="233937" y="1560326"/>
                </a:lnTo>
                <a:lnTo>
                  <a:pt x="231026" y="1568796"/>
                </a:lnTo>
                <a:lnTo>
                  <a:pt x="228115" y="1578060"/>
                </a:lnTo>
                <a:lnTo>
                  <a:pt x="225734" y="1588382"/>
                </a:lnTo>
                <a:lnTo>
                  <a:pt x="222823" y="1598705"/>
                </a:lnTo>
                <a:lnTo>
                  <a:pt x="220441" y="1609822"/>
                </a:lnTo>
                <a:lnTo>
                  <a:pt x="215413" y="1633114"/>
                </a:lnTo>
                <a:lnTo>
                  <a:pt x="210649" y="1658260"/>
                </a:lnTo>
                <a:lnTo>
                  <a:pt x="206415" y="1683934"/>
                </a:lnTo>
                <a:lnTo>
                  <a:pt x="202181" y="1709609"/>
                </a:lnTo>
                <a:lnTo>
                  <a:pt x="198741" y="1735548"/>
                </a:lnTo>
                <a:lnTo>
                  <a:pt x="193448" y="1778162"/>
                </a:lnTo>
                <a:lnTo>
                  <a:pt x="188949" y="1817336"/>
                </a:lnTo>
                <a:lnTo>
                  <a:pt x="1168364" y="1817336"/>
                </a:lnTo>
                <a:lnTo>
                  <a:pt x="1164130" y="1777898"/>
                </a:lnTo>
                <a:lnTo>
                  <a:pt x="1161748" y="1756987"/>
                </a:lnTo>
                <a:lnTo>
                  <a:pt x="1158837" y="1735019"/>
                </a:lnTo>
                <a:lnTo>
                  <a:pt x="1155661" y="1713050"/>
                </a:lnTo>
                <a:lnTo>
                  <a:pt x="1152486" y="1690816"/>
                </a:lnTo>
                <a:lnTo>
                  <a:pt x="1148781" y="1668847"/>
                </a:lnTo>
                <a:lnTo>
                  <a:pt x="1144811" y="1647672"/>
                </a:lnTo>
                <a:lnTo>
                  <a:pt x="1142165" y="1633644"/>
                </a:lnTo>
                <a:lnTo>
                  <a:pt x="1139518" y="1619880"/>
                </a:lnTo>
                <a:lnTo>
                  <a:pt x="1136343" y="1606910"/>
                </a:lnTo>
                <a:lnTo>
                  <a:pt x="1133167" y="1594205"/>
                </a:lnTo>
                <a:lnTo>
                  <a:pt x="1130256" y="1582295"/>
                </a:lnTo>
                <a:lnTo>
                  <a:pt x="1127080" y="1571442"/>
                </a:lnTo>
                <a:lnTo>
                  <a:pt x="1123905" y="1561384"/>
                </a:lnTo>
                <a:lnTo>
                  <a:pt x="1120994" y="1552385"/>
                </a:lnTo>
                <a:lnTo>
                  <a:pt x="1116230" y="1540209"/>
                </a:lnTo>
                <a:lnTo>
                  <a:pt x="1111467" y="1528563"/>
                </a:lnTo>
                <a:lnTo>
                  <a:pt x="1106174" y="1516652"/>
                </a:lnTo>
                <a:lnTo>
                  <a:pt x="1100617" y="1505006"/>
                </a:lnTo>
                <a:lnTo>
                  <a:pt x="1094795" y="1493625"/>
                </a:lnTo>
                <a:lnTo>
                  <a:pt x="1088708" y="1482243"/>
                </a:lnTo>
                <a:lnTo>
                  <a:pt x="1082357" y="1470862"/>
                </a:lnTo>
                <a:lnTo>
                  <a:pt x="1075741" y="1459480"/>
                </a:lnTo>
                <a:lnTo>
                  <a:pt x="1068596" y="1448628"/>
                </a:lnTo>
                <a:lnTo>
                  <a:pt x="1061186" y="1437511"/>
                </a:lnTo>
                <a:lnTo>
                  <a:pt x="1053512" y="1426394"/>
                </a:lnTo>
                <a:lnTo>
                  <a:pt x="1045308" y="1415278"/>
                </a:lnTo>
                <a:lnTo>
                  <a:pt x="1037105" y="1404161"/>
                </a:lnTo>
                <a:lnTo>
                  <a:pt x="1028107" y="1393309"/>
                </a:lnTo>
                <a:lnTo>
                  <a:pt x="1019374" y="1382456"/>
                </a:lnTo>
                <a:lnTo>
                  <a:pt x="1009847" y="1371340"/>
                </a:lnTo>
                <a:lnTo>
                  <a:pt x="990794" y="1349106"/>
                </a:lnTo>
                <a:lnTo>
                  <a:pt x="972269" y="1326872"/>
                </a:lnTo>
                <a:lnTo>
                  <a:pt x="953215" y="1304903"/>
                </a:lnTo>
                <a:lnTo>
                  <a:pt x="943424" y="1293257"/>
                </a:lnTo>
                <a:lnTo>
                  <a:pt x="933368" y="1282140"/>
                </a:lnTo>
                <a:lnTo>
                  <a:pt x="922518" y="1270759"/>
                </a:lnTo>
                <a:lnTo>
                  <a:pt x="911668" y="1259377"/>
                </a:lnTo>
                <a:lnTo>
                  <a:pt x="900024" y="1247731"/>
                </a:lnTo>
                <a:lnTo>
                  <a:pt x="888115" y="1236085"/>
                </a:lnTo>
                <a:lnTo>
                  <a:pt x="875148" y="1224174"/>
                </a:lnTo>
                <a:lnTo>
                  <a:pt x="861652" y="1212263"/>
                </a:lnTo>
                <a:lnTo>
                  <a:pt x="847361" y="1200352"/>
                </a:lnTo>
                <a:lnTo>
                  <a:pt x="832277" y="1188177"/>
                </a:lnTo>
                <a:lnTo>
                  <a:pt x="825397" y="1182618"/>
                </a:lnTo>
                <a:lnTo>
                  <a:pt x="819575" y="1176795"/>
                </a:lnTo>
                <a:lnTo>
                  <a:pt x="814547" y="1170972"/>
                </a:lnTo>
                <a:lnTo>
                  <a:pt x="809783" y="1165149"/>
                </a:lnTo>
                <a:lnTo>
                  <a:pt x="805814" y="1159326"/>
                </a:lnTo>
                <a:lnTo>
                  <a:pt x="802109" y="1153768"/>
                </a:lnTo>
                <a:lnTo>
                  <a:pt x="798933" y="1147680"/>
                </a:lnTo>
                <a:lnTo>
                  <a:pt x="796287" y="1142121"/>
                </a:lnTo>
                <a:lnTo>
                  <a:pt x="793376" y="1136563"/>
                </a:lnTo>
                <a:lnTo>
                  <a:pt x="790994" y="1130740"/>
                </a:lnTo>
                <a:lnTo>
                  <a:pt x="788612" y="1124652"/>
                </a:lnTo>
                <a:lnTo>
                  <a:pt x="786760" y="1119094"/>
                </a:lnTo>
                <a:lnTo>
                  <a:pt x="784643" y="1113271"/>
                </a:lnTo>
                <a:lnTo>
                  <a:pt x="783055" y="1107183"/>
                </a:lnTo>
                <a:lnTo>
                  <a:pt x="779879" y="1095272"/>
                </a:lnTo>
                <a:lnTo>
                  <a:pt x="774851" y="1074362"/>
                </a:lnTo>
                <a:lnTo>
                  <a:pt x="773264" y="1065627"/>
                </a:lnTo>
                <a:lnTo>
                  <a:pt x="771411" y="1057686"/>
                </a:lnTo>
                <a:lnTo>
                  <a:pt x="770353" y="1049216"/>
                </a:lnTo>
                <a:lnTo>
                  <a:pt x="769559" y="1040217"/>
                </a:lnTo>
                <a:lnTo>
                  <a:pt x="769294" y="1029630"/>
                </a:lnTo>
                <a:lnTo>
                  <a:pt x="769029" y="1017719"/>
                </a:lnTo>
                <a:lnTo>
                  <a:pt x="769029" y="1009249"/>
                </a:lnTo>
                <a:lnTo>
                  <a:pt x="769294" y="1002896"/>
                </a:lnTo>
                <a:lnTo>
                  <a:pt x="769823" y="998132"/>
                </a:lnTo>
                <a:lnTo>
                  <a:pt x="770353" y="993897"/>
                </a:lnTo>
                <a:lnTo>
                  <a:pt x="772470" y="985427"/>
                </a:lnTo>
                <a:lnTo>
                  <a:pt x="773528" y="979075"/>
                </a:lnTo>
                <a:lnTo>
                  <a:pt x="774851" y="971399"/>
                </a:lnTo>
                <a:lnTo>
                  <a:pt x="776439" y="961870"/>
                </a:lnTo>
                <a:lnTo>
                  <a:pt x="778556" y="952606"/>
                </a:lnTo>
                <a:lnTo>
                  <a:pt x="780409" y="943607"/>
                </a:lnTo>
                <a:lnTo>
                  <a:pt x="783055" y="934607"/>
                </a:lnTo>
                <a:lnTo>
                  <a:pt x="785437" y="925608"/>
                </a:lnTo>
                <a:lnTo>
                  <a:pt x="788612" y="916873"/>
                </a:lnTo>
                <a:lnTo>
                  <a:pt x="792317" y="908139"/>
                </a:lnTo>
                <a:lnTo>
                  <a:pt x="796287" y="899669"/>
                </a:lnTo>
                <a:lnTo>
                  <a:pt x="798933" y="893846"/>
                </a:lnTo>
                <a:lnTo>
                  <a:pt x="802109" y="888023"/>
                </a:lnTo>
                <a:lnTo>
                  <a:pt x="805814" y="882199"/>
                </a:lnTo>
                <a:lnTo>
                  <a:pt x="809783" y="876376"/>
                </a:lnTo>
                <a:lnTo>
                  <a:pt x="814547" y="870818"/>
                </a:lnTo>
                <a:lnTo>
                  <a:pt x="819575" y="864730"/>
                </a:lnTo>
                <a:lnTo>
                  <a:pt x="825397" y="858907"/>
                </a:lnTo>
                <a:lnTo>
                  <a:pt x="832277" y="853349"/>
                </a:lnTo>
                <a:lnTo>
                  <a:pt x="847361" y="841173"/>
                </a:lnTo>
                <a:lnTo>
                  <a:pt x="861652" y="829262"/>
                </a:lnTo>
                <a:lnTo>
                  <a:pt x="875148" y="817351"/>
                </a:lnTo>
                <a:lnTo>
                  <a:pt x="888115" y="805440"/>
                </a:lnTo>
                <a:lnTo>
                  <a:pt x="900024" y="794059"/>
                </a:lnTo>
                <a:lnTo>
                  <a:pt x="911668" y="782413"/>
                </a:lnTo>
                <a:lnTo>
                  <a:pt x="922518" y="771031"/>
                </a:lnTo>
                <a:lnTo>
                  <a:pt x="933368" y="759385"/>
                </a:lnTo>
                <a:lnTo>
                  <a:pt x="943424" y="748268"/>
                </a:lnTo>
                <a:lnTo>
                  <a:pt x="953215" y="736887"/>
                </a:lnTo>
                <a:lnTo>
                  <a:pt x="972269" y="714388"/>
                </a:lnTo>
                <a:lnTo>
                  <a:pt x="990794" y="692419"/>
                </a:lnTo>
                <a:lnTo>
                  <a:pt x="1009847" y="670450"/>
                </a:lnTo>
                <a:lnTo>
                  <a:pt x="1019374" y="659334"/>
                </a:lnTo>
                <a:lnTo>
                  <a:pt x="1028107" y="648482"/>
                </a:lnTo>
                <a:lnTo>
                  <a:pt x="1037105" y="637365"/>
                </a:lnTo>
                <a:lnTo>
                  <a:pt x="1045308" y="626248"/>
                </a:lnTo>
                <a:lnTo>
                  <a:pt x="1053512" y="615396"/>
                </a:lnTo>
                <a:lnTo>
                  <a:pt x="1061186" y="604014"/>
                </a:lnTo>
                <a:lnTo>
                  <a:pt x="1068596" y="593162"/>
                </a:lnTo>
                <a:lnTo>
                  <a:pt x="1075741" y="581781"/>
                </a:lnTo>
                <a:lnTo>
                  <a:pt x="1082357" y="570664"/>
                </a:lnTo>
                <a:lnTo>
                  <a:pt x="1088708" y="559547"/>
                </a:lnTo>
                <a:lnTo>
                  <a:pt x="1094795" y="547901"/>
                </a:lnTo>
                <a:lnTo>
                  <a:pt x="1100617" y="536784"/>
                </a:lnTo>
                <a:lnTo>
                  <a:pt x="1106174" y="524873"/>
                </a:lnTo>
                <a:lnTo>
                  <a:pt x="1111467" y="513227"/>
                </a:lnTo>
                <a:lnTo>
                  <a:pt x="1116230" y="501316"/>
                </a:lnTo>
                <a:lnTo>
                  <a:pt x="1120994" y="489405"/>
                </a:lnTo>
                <a:lnTo>
                  <a:pt x="1123640" y="481729"/>
                </a:lnTo>
                <a:lnTo>
                  <a:pt x="1126287" y="472995"/>
                </a:lnTo>
                <a:lnTo>
                  <a:pt x="1129198" y="463466"/>
                </a:lnTo>
                <a:lnTo>
                  <a:pt x="1131844" y="453408"/>
                </a:lnTo>
                <a:lnTo>
                  <a:pt x="1134490" y="442820"/>
                </a:lnTo>
                <a:lnTo>
                  <a:pt x="1137137" y="431968"/>
                </a:lnTo>
                <a:lnTo>
                  <a:pt x="1142165" y="408146"/>
                </a:lnTo>
                <a:lnTo>
                  <a:pt x="1146664" y="383531"/>
                </a:lnTo>
                <a:lnTo>
                  <a:pt x="1151162" y="357591"/>
                </a:lnTo>
                <a:lnTo>
                  <a:pt x="1155132" y="331917"/>
                </a:lnTo>
                <a:lnTo>
                  <a:pt x="1158837" y="305978"/>
                </a:lnTo>
                <a:lnTo>
                  <a:pt x="1161748" y="284273"/>
                </a:lnTo>
                <a:lnTo>
                  <a:pt x="1164130" y="263628"/>
                </a:lnTo>
                <a:lnTo>
                  <a:pt x="1168364" y="224189"/>
                </a:lnTo>
                <a:lnTo>
                  <a:pt x="188949" y="224189"/>
                </a:lnTo>
                <a:close/>
                <a:moveTo>
                  <a:pt x="111941" y="0"/>
                </a:moveTo>
                <a:lnTo>
                  <a:pt x="1245372" y="0"/>
                </a:lnTo>
                <a:lnTo>
                  <a:pt x="1251194" y="265"/>
                </a:lnTo>
                <a:lnTo>
                  <a:pt x="1257016" y="530"/>
                </a:lnTo>
                <a:lnTo>
                  <a:pt x="1262574" y="1324"/>
                </a:lnTo>
                <a:lnTo>
                  <a:pt x="1268131" y="2382"/>
                </a:lnTo>
                <a:lnTo>
                  <a:pt x="1273424" y="3706"/>
                </a:lnTo>
                <a:lnTo>
                  <a:pt x="1278716" y="5029"/>
                </a:lnTo>
                <a:lnTo>
                  <a:pt x="1284009" y="6882"/>
                </a:lnTo>
                <a:lnTo>
                  <a:pt x="1289302" y="9000"/>
                </a:lnTo>
                <a:lnTo>
                  <a:pt x="1294065" y="11382"/>
                </a:lnTo>
                <a:lnTo>
                  <a:pt x="1299093" y="13499"/>
                </a:lnTo>
                <a:lnTo>
                  <a:pt x="1303592" y="16411"/>
                </a:lnTo>
                <a:lnTo>
                  <a:pt x="1308091" y="19058"/>
                </a:lnTo>
                <a:lnTo>
                  <a:pt x="1312590" y="22499"/>
                </a:lnTo>
                <a:lnTo>
                  <a:pt x="1316824" y="25675"/>
                </a:lnTo>
                <a:lnTo>
                  <a:pt x="1321058" y="29380"/>
                </a:lnTo>
                <a:lnTo>
                  <a:pt x="1324498" y="32821"/>
                </a:lnTo>
                <a:lnTo>
                  <a:pt x="1328468" y="36792"/>
                </a:lnTo>
                <a:lnTo>
                  <a:pt x="1331908" y="41027"/>
                </a:lnTo>
                <a:lnTo>
                  <a:pt x="1335348" y="45262"/>
                </a:lnTo>
                <a:lnTo>
                  <a:pt x="1338259" y="49497"/>
                </a:lnTo>
                <a:lnTo>
                  <a:pt x="1341435" y="53996"/>
                </a:lnTo>
                <a:lnTo>
                  <a:pt x="1344081" y="58761"/>
                </a:lnTo>
                <a:lnTo>
                  <a:pt x="1346463" y="63525"/>
                </a:lnTo>
                <a:lnTo>
                  <a:pt x="1348845" y="68554"/>
                </a:lnTo>
                <a:lnTo>
                  <a:pt x="1350697" y="73583"/>
                </a:lnTo>
                <a:lnTo>
                  <a:pt x="1352285" y="78877"/>
                </a:lnTo>
                <a:lnTo>
                  <a:pt x="1354137" y="84435"/>
                </a:lnTo>
                <a:lnTo>
                  <a:pt x="1355196" y="89729"/>
                </a:lnTo>
                <a:lnTo>
                  <a:pt x="1356254" y="95287"/>
                </a:lnTo>
                <a:lnTo>
                  <a:pt x="1356784" y="100846"/>
                </a:lnTo>
                <a:lnTo>
                  <a:pt x="1357313" y="106404"/>
                </a:lnTo>
                <a:lnTo>
                  <a:pt x="1357313" y="112227"/>
                </a:lnTo>
                <a:lnTo>
                  <a:pt x="1357313" y="117786"/>
                </a:lnTo>
                <a:lnTo>
                  <a:pt x="1356784" y="122815"/>
                </a:lnTo>
                <a:lnTo>
                  <a:pt x="1356254" y="128108"/>
                </a:lnTo>
                <a:lnTo>
                  <a:pt x="1355460" y="133137"/>
                </a:lnTo>
                <a:lnTo>
                  <a:pt x="1354402" y="138166"/>
                </a:lnTo>
                <a:lnTo>
                  <a:pt x="1353344" y="143460"/>
                </a:lnTo>
                <a:lnTo>
                  <a:pt x="1351491" y="148225"/>
                </a:lnTo>
                <a:lnTo>
                  <a:pt x="1349903" y="152989"/>
                </a:lnTo>
                <a:lnTo>
                  <a:pt x="1347786" y="157753"/>
                </a:lnTo>
                <a:lnTo>
                  <a:pt x="1345669" y="162253"/>
                </a:lnTo>
                <a:lnTo>
                  <a:pt x="1343287" y="166753"/>
                </a:lnTo>
                <a:lnTo>
                  <a:pt x="1340906" y="170988"/>
                </a:lnTo>
                <a:lnTo>
                  <a:pt x="1337995" y="174958"/>
                </a:lnTo>
                <a:lnTo>
                  <a:pt x="1335084" y="179193"/>
                </a:lnTo>
                <a:lnTo>
                  <a:pt x="1331908" y="183163"/>
                </a:lnTo>
                <a:lnTo>
                  <a:pt x="1328732" y="186869"/>
                </a:lnTo>
                <a:lnTo>
                  <a:pt x="1325028" y="190574"/>
                </a:lnTo>
                <a:lnTo>
                  <a:pt x="1321852" y="194015"/>
                </a:lnTo>
                <a:lnTo>
                  <a:pt x="1317882" y="197191"/>
                </a:lnTo>
                <a:lnTo>
                  <a:pt x="1313913" y="200368"/>
                </a:lnTo>
                <a:lnTo>
                  <a:pt x="1309943" y="203544"/>
                </a:lnTo>
                <a:lnTo>
                  <a:pt x="1305709" y="206191"/>
                </a:lnTo>
                <a:lnTo>
                  <a:pt x="1301475" y="208838"/>
                </a:lnTo>
                <a:lnTo>
                  <a:pt x="1296976" y="211220"/>
                </a:lnTo>
                <a:lnTo>
                  <a:pt x="1292477" y="213602"/>
                </a:lnTo>
                <a:lnTo>
                  <a:pt x="1287714" y="215455"/>
                </a:lnTo>
                <a:lnTo>
                  <a:pt x="1282950" y="217308"/>
                </a:lnTo>
                <a:lnTo>
                  <a:pt x="1278187" y="218896"/>
                </a:lnTo>
                <a:lnTo>
                  <a:pt x="1273159" y="220219"/>
                </a:lnTo>
                <a:lnTo>
                  <a:pt x="1268131" y="221543"/>
                </a:lnTo>
                <a:lnTo>
                  <a:pt x="1263103" y="222337"/>
                </a:lnTo>
                <a:lnTo>
                  <a:pt x="1258075" y="223131"/>
                </a:lnTo>
                <a:lnTo>
                  <a:pt x="1253841" y="266275"/>
                </a:lnTo>
                <a:lnTo>
                  <a:pt x="1251194" y="290096"/>
                </a:lnTo>
                <a:lnTo>
                  <a:pt x="1248548" y="314447"/>
                </a:lnTo>
                <a:lnTo>
                  <a:pt x="1245372" y="340122"/>
                </a:lnTo>
                <a:lnTo>
                  <a:pt x="1241932" y="365532"/>
                </a:lnTo>
                <a:lnTo>
                  <a:pt x="1237963" y="391471"/>
                </a:lnTo>
                <a:lnTo>
                  <a:pt x="1234258" y="416881"/>
                </a:lnTo>
                <a:lnTo>
                  <a:pt x="1231347" y="432762"/>
                </a:lnTo>
                <a:lnTo>
                  <a:pt x="1228436" y="447849"/>
                </a:lnTo>
                <a:lnTo>
                  <a:pt x="1225525" y="462936"/>
                </a:lnTo>
                <a:lnTo>
                  <a:pt x="1222349" y="477759"/>
                </a:lnTo>
                <a:lnTo>
                  <a:pt x="1218644" y="492052"/>
                </a:lnTo>
                <a:lnTo>
                  <a:pt x="1215204" y="506080"/>
                </a:lnTo>
                <a:lnTo>
                  <a:pt x="1211499" y="519579"/>
                </a:lnTo>
                <a:lnTo>
                  <a:pt x="1207265" y="532814"/>
                </a:lnTo>
                <a:lnTo>
                  <a:pt x="1202237" y="547636"/>
                </a:lnTo>
                <a:lnTo>
                  <a:pt x="1196415" y="562458"/>
                </a:lnTo>
                <a:lnTo>
                  <a:pt x="1190593" y="577016"/>
                </a:lnTo>
                <a:lnTo>
                  <a:pt x="1184506" y="591839"/>
                </a:lnTo>
                <a:lnTo>
                  <a:pt x="1177890" y="606132"/>
                </a:lnTo>
                <a:lnTo>
                  <a:pt x="1171010" y="620160"/>
                </a:lnTo>
                <a:lnTo>
                  <a:pt x="1163865" y="634188"/>
                </a:lnTo>
                <a:lnTo>
                  <a:pt x="1156455" y="648217"/>
                </a:lnTo>
                <a:lnTo>
                  <a:pt x="1148516" y="661981"/>
                </a:lnTo>
                <a:lnTo>
                  <a:pt x="1140312" y="675480"/>
                </a:lnTo>
                <a:lnTo>
                  <a:pt x="1131844" y="689243"/>
                </a:lnTo>
                <a:lnTo>
                  <a:pt x="1123111" y="702478"/>
                </a:lnTo>
                <a:lnTo>
                  <a:pt x="1113849" y="715712"/>
                </a:lnTo>
                <a:lnTo>
                  <a:pt x="1104586" y="728946"/>
                </a:lnTo>
                <a:lnTo>
                  <a:pt x="1094795" y="742180"/>
                </a:lnTo>
                <a:lnTo>
                  <a:pt x="1085004" y="754885"/>
                </a:lnTo>
                <a:lnTo>
                  <a:pt x="1074947" y="767590"/>
                </a:lnTo>
                <a:lnTo>
                  <a:pt x="1064097" y="780031"/>
                </a:lnTo>
                <a:lnTo>
                  <a:pt x="1053512" y="792736"/>
                </a:lnTo>
                <a:lnTo>
                  <a:pt x="1042662" y="804911"/>
                </a:lnTo>
                <a:lnTo>
                  <a:pt x="1031283" y="817351"/>
                </a:lnTo>
                <a:lnTo>
                  <a:pt x="1019903" y="829792"/>
                </a:lnTo>
                <a:lnTo>
                  <a:pt x="1007995" y="841967"/>
                </a:lnTo>
                <a:lnTo>
                  <a:pt x="995557" y="854407"/>
                </a:lnTo>
                <a:lnTo>
                  <a:pt x="983384" y="866848"/>
                </a:lnTo>
                <a:lnTo>
                  <a:pt x="970681" y="879288"/>
                </a:lnTo>
                <a:lnTo>
                  <a:pt x="957714" y="891463"/>
                </a:lnTo>
                <a:lnTo>
                  <a:pt x="944218" y="903904"/>
                </a:lnTo>
                <a:lnTo>
                  <a:pt x="916960" y="928520"/>
                </a:lnTo>
                <a:lnTo>
                  <a:pt x="888380" y="953665"/>
                </a:lnTo>
                <a:lnTo>
                  <a:pt x="888115" y="954459"/>
                </a:lnTo>
                <a:lnTo>
                  <a:pt x="886792" y="957900"/>
                </a:lnTo>
                <a:lnTo>
                  <a:pt x="885204" y="962664"/>
                </a:lnTo>
                <a:lnTo>
                  <a:pt x="883616" y="968487"/>
                </a:lnTo>
                <a:lnTo>
                  <a:pt x="881764" y="975369"/>
                </a:lnTo>
                <a:lnTo>
                  <a:pt x="880441" y="981457"/>
                </a:lnTo>
                <a:lnTo>
                  <a:pt x="879118" y="986221"/>
                </a:lnTo>
                <a:lnTo>
                  <a:pt x="876736" y="993632"/>
                </a:lnTo>
                <a:lnTo>
                  <a:pt x="876207" y="997338"/>
                </a:lnTo>
                <a:lnTo>
                  <a:pt x="875677" y="1002102"/>
                </a:lnTo>
                <a:lnTo>
                  <a:pt x="875148" y="1008984"/>
                </a:lnTo>
                <a:lnTo>
                  <a:pt x="875148" y="1017719"/>
                </a:lnTo>
                <a:lnTo>
                  <a:pt x="875148" y="1025130"/>
                </a:lnTo>
                <a:lnTo>
                  <a:pt x="875413" y="1030953"/>
                </a:lnTo>
                <a:lnTo>
                  <a:pt x="875942" y="1035453"/>
                </a:lnTo>
                <a:lnTo>
                  <a:pt x="876471" y="1038894"/>
                </a:lnTo>
                <a:lnTo>
                  <a:pt x="878059" y="1046305"/>
                </a:lnTo>
                <a:lnTo>
                  <a:pt x="879118" y="1051069"/>
                </a:lnTo>
                <a:lnTo>
                  <a:pt x="880176" y="1056892"/>
                </a:lnTo>
                <a:lnTo>
                  <a:pt x="880970" y="1062715"/>
                </a:lnTo>
                <a:lnTo>
                  <a:pt x="882293" y="1068009"/>
                </a:lnTo>
                <a:lnTo>
                  <a:pt x="884675" y="1077009"/>
                </a:lnTo>
                <a:lnTo>
                  <a:pt x="887057" y="1083890"/>
                </a:lnTo>
                <a:lnTo>
                  <a:pt x="888644" y="1088125"/>
                </a:lnTo>
                <a:lnTo>
                  <a:pt x="916960" y="1113271"/>
                </a:lnTo>
                <a:lnTo>
                  <a:pt x="944482" y="1137886"/>
                </a:lnTo>
                <a:lnTo>
                  <a:pt x="957714" y="1150327"/>
                </a:lnTo>
                <a:lnTo>
                  <a:pt x="970681" y="1162767"/>
                </a:lnTo>
                <a:lnTo>
                  <a:pt x="983384" y="1174942"/>
                </a:lnTo>
                <a:lnTo>
                  <a:pt x="995557" y="1187118"/>
                </a:lnTo>
                <a:lnTo>
                  <a:pt x="1007995" y="1199558"/>
                </a:lnTo>
                <a:lnTo>
                  <a:pt x="1019903" y="1211734"/>
                </a:lnTo>
                <a:lnTo>
                  <a:pt x="1031283" y="1224174"/>
                </a:lnTo>
                <a:lnTo>
                  <a:pt x="1042662" y="1236614"/>
                </a:lnTo>
                <a:lnTo>
                  <a:pt x="1053512" y="1249055"/>
                </a:lnTo>
                <a:lnTo>
                  <a:pt x="1064097" y="1261495"/>
                </a:lnTo>
                <a:lnTo>
                  <a:pt x="1074947" y="1274200"/>
                </a:lnTo>
                <a:lnTo>
                  <a:pt x="1085004" y="1286905"/>
                </a:lnTo>
                <a:lnTo>
                  <a:pt x="1094795" y="1299874"/>
                </a:lnTo>
                <a:lnTo>
                  <a:pt x="1104586" y="1312844"/>
                </a:lnTo>
                <a:lnTo>
                  <a:pt x="1113849" y="1325814"/>
                </a:lnTo>
                <a:lnTo>
                  <a:pt x="1123111" y="1339048"/>
                </a:lnTo>
                <a:lnTo>
                  <a:pt x="1131844" y="1352547"/>
                </a:lnTo>
                <a:lnTo>
                  <a:pt x="1140312" y="1366046"/>
                </a:lnTo>
                <a:lnTo>
                  <a:pt x="1148516" y="1379810"/>
                </a:lnTo>
                <a:lnTo>
                  <a:pt x="1156455" y="1393309"/>
                </a:lnTo>
                <a:lnTo>
                  <a:pt x="1163865" y="1407337"/>
                </a:lnTo>
                <a:lnTo>
                  <a:pt x="1171010" y="1421365"/>
                </a:lnTo>
                <a:lnTo>
                  <a:pt x="1177890" y="1435394"/>
                </a:lnTo>
                <a:lnTo>
                  <a:pt x="1184506" y="1449951"/>
                </a:lnTo>
                <a:lnTo>
                  <a:pt x="1190593" y="1464509"/>
                </a:lnTo>
                <a:lnTo>
                  <a:pt x="1196415" y="1479332"/>
                </a:lnTo>
                <a:lnTo>
                  <a:pt x="1202237" y="1493889"/>
                </a:lnTo>
                <a:lnTo>
                  <a:pt x="1207265" y="1508976"/>
                </a:lnTo>
                <a:lnTo>
                  <a:pt x="1211499" y="1521946"/>
                </a:lnTo>
                <a:lnTo>
                  <a:pt x="1215204" y="1535710"/>
                </a:lnTo>
                <a:lnTo>
                  <a:pt x="1218644" y="1549473"/>
                </a:lnTo>
                <a:lnTo>
                  <a:pt x="1222349" y="1563767"/>
                </a:lnTo>
                <a:lnTo>
                  <a:pt x="1225525" y="1578854"/>
                </a:lnTo>
                <a:lnTo>
                  <a:pt x="1228436" y="1593676"/>
                </a:lnTo>
                <a:lnTo>
                  <a:pt x="1231347" y="1609028"/>
                </a:lnTo>
                <a:lnTo>
                  <a:pt x="1234258" y="1624909"/>
                </a:lnTo>
                <a:lnTo>
                  <a:pt x="1239286" y="1656407"/>
                </a:lnTo>
                <a:lnTo>
                  <a:pt x="1243785" y="1687640"/>
                </a:lnTo>
                <a:lnTo>
                  <a:pt x="1247490" y="1719137"/>
                </a:lnTo>
                <a:lnTo>
                  <a:pt x="1250930" y="1749576"/>
                </a:lnTo>
                <a:lnTo>
                  <a:pt x="1254899" y="1785838"/>
                </a:lnTo>
                <a:lnTo>
                  <a:pt x="1258075" y="1818659"/>
                </a:lnTo>
                <a:lnTo>
                  <a:pt x="1263103" y="1819189"/>
                </a:lnTo>
                <a:lnTo>
                  <a:pt x="1268131" y="1820247"/>
                </a:lnTo>
                <a:lnTo>
                  <a:pt x="1273159" y="1821571"/>
                </a:lnTo>
                <a:lnTo>
                  <a:pt x="1278187" y="1822894"/>
                </a:lnTo>
                <a:lnTo>
                  <a:pt x="1282950" y="1824218"/>
                </a:lnTo>
                <a:lnTo>
                  <a:pt x="1287714" y="1826335"/>
                </a:lnTo>
                <a:lnTo>
                  <a:pt x="1292477" y="1828188"/>
                </a:lnTo>
                <a:lnTo>
                  <a:pt x="1296976" y="1830570"/>
                </a:lnTo>
                <a:lnTo>
                  <a:pt x="1301475" y="1832688"/>
                </a:lnTo>
                <a:lnTo>
                  <a:pt x="1305709" y="1835599"/>
                </a:lnTo>
                <a:lnTo>
                  <a:pt x="1309943" y="1838246"/>
                </a:lnTo>
                <a:lnTo>
                  <a:pt x="1313913" y="1841158"/>
                </a:lnTo>
                <a:lnTo>
                  <a:pt x="1317882" y="1844334"/>
                </a:lnTo>
                <a:lnTo>
                  <a:pt x="1321852" y="1847510"/>
                </a:lnTo>
                <a:lnTo>
                  <a:pt x="1325028" y="1850951"/>
                </a:lnTo>
                <a:lnTo>
                  <a:pt x="1328732" y="1854657"/>
                </a:lnTo>
                <a:lnTo>
                  <a:pt x="1331908" y="1858627"/>
                </a:lnTo>
                <a:lnTo>
                  <a:pt x="1335084" y="1862597"/>
                </a:lnTo>
                <a:lnTo>
                  <a:pt x="1337995" y="1866568"/>
                </a:lnTo>
                <a:lnTo>
                  <a:pt x="1340906" y="1870538"/>
                </a:lnTo>
                <a:lnTo>
                  <a:pt x="1343287" y="1874773"/>
                </a:lnTo>
                <a:lnTo>
                  <a:pt x="1345669" y="1879273"/>
                </a:lnTo>
                <a:lnTo>
                  <a:pt x="1347786" y="1883772"/>
                </a:lnTo>
                <a:lnTo>
                  <a:pt x="1349903" y="1888537"/>
                </a:lnTo>
                <a:lnTo>
                  <a:pt x="1351491" y="1893301"/>
                </a:lnTo>
                <a:lnTo>
                  <a:pt x="1353344" y="1898065"/>
                </a:lnTo>
                <a:lnTo>
                  <a:pt x="1354402" y="1903359"/>
                </a:lnTo>
                <a:lnTo>
                  <a:pt x="1355460" y="1908388"/>
                </a:lnTo>
                <a:lnTo>
                  <a:pt x="1356254" y="1913417"/>
                </a:lnTo>
                <a:lnTo>
                  <a:pt x="1356784" y="1918711"/>
                </a:lnTo>
                <a:lnTo>
                  <a:pt x="1357313" y="1924004"/>
                </a:lnTo>
                <a:lnTo>
                  <a:pt x="1357313" y="1929298"/>
                </a:lnTo>
                <a:lnTo>
                  <a:pt x="1357313" y="1934857"/>
                </a:lnTo>
                <a:lnTo>
                  <a:pt x="1356784" y="1940944"/>
                </a:lnTo>
                <a:lnTo>
                  <a:pt x="1356254" y="1946503"/>
                </a:lnTo>
                <a:lnTo>
                  <a:pt x="1355196" y="1951797"/>
                </a:lnTo>
                <a:lnTo>
                  <a:pt x="1354137" y="1957355"/>
                </a:lnTo>
                <a:lnTo>
                  <a:pt x="1352285" y="1962913"/>
                </a:lnTo>
                <a:lnTo>
                  <a:pt x="1350697" y="1967942"/>
                </a:lnTo>
                <a:lnTo>
                  <a:pt x="1348845" y="1972971"/>
                </a:lnTo>
                <a:lnTo>
                  <a:pt x="1346463" y="1978000"/>
                </a:lnTo>
                <a:lnTo>
                  <a:pt x="1344081" y="1982765"/>
                </a:lnTo>
                <a:lnTo>
                  <a:pt x="1341435" y="1987529"/>
                </a:lnTo>
                <a:lnTo>
                  <a:pt x="1338259" y="1992029"/>
                </a:lnTo>
                <a:lnTo>
                  <a:pt x="1335348" y="1996529"/>
                </a:lnTo>
                <a:lnTo>
                  <a:pt x="1331908" y="2000764"/>
                </a:lnTo>
                <a:lnTo>
                  <a:pt x="1328468" y="2004734"/>
                </a:lnTo>
                <a:lnTo>
                  <a:pt x="1324498" y="2008704"/>
                </a:lnTo>
                <a:lnTo>
                  <a:pt x="1321058" y="2012410"/>
                </a:lnTo>
                <a:lnTo>
                  <a:pt x="1316824" y="2015851"/>
                </a:lnTo>
                <a:lnTo>
                  <a:pt x="1312590" y="2019292"/>
                </a:lnTo>
                <a:lnTo>
                  <a:pt x="1308091" y="2022468"/>
                </a:lnTo>
                <a:lnTo>
                  <a:pt x="1303592" y="2025115"/>
                </a:lnTo>
                <a:lnTo>
                  <a:pt x="1299093" y="2028026"/>
                </a:lnTo>
                <a:lnTo>
                  <a:pt x="1294065" y="2030408"/>
                </a:lnTo>
                <a:lnTo>
                  <a:pt x="1289302" y="2032791"/>
                </a:lnTo>
                <a:lnTo>
                  <a:pt x="1284009" y="2034643"/>
                </a:lnTo>
                <a:lnTo>
                  <a:pt x="1278716" y="2036496"/>
                </a:lnTo>
                <a:lnTo>
                  <a:pt x="1273424" y="2038084"/>
                </a:lnTo>
                <a:lnTo>
                  <a:pt x="1268131" y="2039143"/>
                </a:lnTo>
                <a:lnTo>
                  <a:pt x="1262574" y="2040466"/>
                </a:lnTo>
                <a:lnTo>
                  <a:pt x="1257016" y="2040996"/>
                </a:lnTo>
                <a:lnTo>
                  <a:pt x="1251194" y="2041525"/>
                </a:lnTo>
                <a:lnTo>
                  <a:pt x="1245372" y="2041525"/>
                </a:lnTo>
                <a:lnTo>
                  <a:pt x="111941" y="2041525"/>
                </a:lnTo>
                <a:lnTo>
                  <a:pt x="106119" y="2041525"/>
                </a:lnTo>
                <a:lnTo>
                  <a:pt x="100561" y="2040996"/>
                </a:lnTo>
                <a:lnTo>
                  <a:pt x="94739" y="2040466"/>
                </a:lnTo>
                <a:lnTo>
                  <a:pt x="89447" y="2039143"/>
                </a:lnTo>
                <a:lnTo>
                  <a:pt x="83889" y="2038084"/>
                </a:lnTo>
                <a:lnTo>
                  <a:pt x="78861" y="2036496"/>
                </a:lnTo>
                <a:lnTo>
                  <a:pt x="73569" y="2034643"/>
                </a:lnTo>
                <a:lnTo>
                  <a:pt x="68540" y="2032791"/>
                </a:lnTo>
                <a:lnTo>
                  <a:pt x="63248" y="2030408"/>
                </a:lnTo>
                <a:lnTo>
                  <a:pt x="58484" y="2028026"/>
                </a:lnTo>
                <a:lnTo>
                  <a:pt x="53721" y="2025115"/>
                </a:lnTo>
                <a:lnTo>
                  <a:pt x="49222" y="2022468"/>
                </a:lnTo>
                <a:lnTo>
                  <a:pt x="44988" y="2019292"/>
                </a:lnTo>
                <a:lnTo>
                  <a:pt x="40754" y="2015851"/>
                </a:lnTo>
                <a:lnTo>
                  <a:pt x="36784" y="2012410"/>
                </a:lnTo>
                <a:lnTo>
                  <a:pt x="32815" y="2008704"/>
                </a:lnTo>
                <a:lnTo>
                  <a:pt x="29110" y="2004734"/>
                </a:lnTo>
                <a:lnTo>
                  <a:pt x="25405" y="2000764"/>
                </a:lnTo>
                <a:lnTo>
                  <a:pt x="22229" y="1996529"/>
                </a:lnTo>
                <a:lnTo>
                  <a:pt x="19054" y="1992029"/>
                </a:lnTo>
                <a:lnTo>
                  <a:pt x="16143" y="1987529"/>
                </a:lnTo>
                <a:lnTo>
                  <a:pt x="13232" y="1982765"/>
                </a:lnTo>
                <a:lnTo>
                  <a:pt x="11115" y="1978000"/>
                </a:lnTo>
                <a:lnTo>
                  <a:pt x="8733" y="1972971"/>
                </a:lnTo>
                <a:lnTo>
                  <a:pt x="6881" y="1967942"/>
                </a:lnTo>
                <a:lnTo>
                  <a:pt x="5028" y="1962913"/>
                </a:lnTo>
                <a:lnTo>
                  <a:pt x="3440" y="1957355"/>
                </a:lnTo>
                <a:lnTo>
                  <a:pt x="2117" y="1951797"/>
                </a:lnTo>
                <a:lnTo>
                  <a:pt x="1323" y="1946503"/>
                </a:lnTo>
                <a:lnTo>
                  <a:pt x="529" y="1940944"/>
                </a:lnTo>
                <a:lnTo>
                  <a:pt x="265" y="1934857"/>
                </a:lnTo>
                <a:lnTo>
                  <a:pt x="0" y="1929298"/>
                </a:lnTo>
                <a:lnTo>
                  <a:pt x="265" y="1924004"/>
                </a:lnTo>
                <a:lnTo>
                  <a:pt x="529" y="1918711"/>
                </a:lnTo>
                <a:lnTo>
                  <a:pt x="1059" y="1913417"/>
                </a:lnTo>
                <a:lnTo>
                  <a:pt x="1852" y="1908388"/>
                </a:lnTo>
                <a:lnTo>
                  <a:pt x="2911" y="1903359"/>
                </a:lnTo>
                <a:lnTo>
                  <a:pt x="4499" y="1898065"/>
                </a:lnTo>
                <a:lnTo>
                  <a:pt x="5822" y="1893301"/>
                </a:lnTo>
                <a:lnTo>
                  <a:pt x="7674" y="1888537"/>
                </a:lnTo>
                <a:lnTo>
                  <a:pt x="9791" y="1883772"/>
                </a:lnTo>
                <a:lnTo>
                  <a:pt x="11644" y="1879273"/>
                </a:lnTo>
                <a:lnTo>
                  <a:pt x="14290" y="1874773"/>
                </a:lnTo>
                <a:lnTo>
                  <a:pt x="16672" y="1870538"/>
                </a:lnTo>
                <a:lnTo>
                  <a:pt x="19583" y="1866568"/>
                </a:lnTo>
                <a:lnTo>
                  <a:pt x="22229" y="1862597"/>
                </a:lnTo>
                <a:lnTo>
                  <a:pt x="25405" y="1858627"/>
                </a:lnTo>
                <a:lnTo>
                  <a:pt x="28845" y="1854657"/>
                </a:lnTo>
                <a:lnTo>
                  <a:pt x="32285" y="1850951"/>
                </a:lnTo>
                <a:lnTo>
                  <a:pt x="35726" y="1847510"/>
                </a:lnTo>
                <a:lnTo>
                  <a:pt x="39431" y="1844334"/>
                </a:lnTo>
                <a:lnTo>
                  <a:pt x="43400" y="1841158"/>
                </a:lnTo>
                <a:lnTo>
                  <a:pt x="47634" y="1838246"/>
                </a:lnTo>
                <a:lnTo>
                  <a:pt x="51604" y="1835599"/>
                </a:lnTo>
                <a:lnTo>
                  <a:pt x="56103" y="1832688"/>
                </a:lnTo>
                <a:lnTo>
                  <a:pt x="60601" y="1830570"/>
                </a:lnTo>
                <a:lnTo>
                  <a:pt x="65100" y="1828188"/>
                </a:lnTo>
                <a:lnTo>
                  <a:pt x="69599" y="1826335"/>
                </a:lnTo>
                <a:lnTo>
                  <a:pt x="74362" y="1824218"/>
                </a:lnTo>
                <a:lnTo>
                  <a:pt x="79391" y="1822894"/>
                </a:lnTo>
                <a:lnTo>
                  <a:pt x="84154" y="1821571"/>
                </a:lnTo>
                <a:lnTo>
                  <a:pt x="89182" y="1820247"/>
                </a:lnTo>
                <a:lnTo>
                  <a:pt x="94210" y="1819189"/>
                </a:lnTo>
                <a:lnTo>
                  <a:pt x="99503" y="1818659"/>
                </a:lnTo>
                <a:lnTo>
                  <a:pt x="103737" y="1775516"/>
                </a:lnTo>
                <a:lnTo>
                  <a:pt x="106383" y="1751694"/>
                </a:lnTo>
                <a:lnTo>
                  <a:pt x="108765" y="1727078"/>
                </a:lnTo>
                <a:lnTo>
                  <a:pt x="112205" y="1701668"/>
                </a:lnTo>
                <a:lnTo>
                  <a:pt x="115646" y="1675993"/>
                </a:lnTo>
                <a:lnTo>
                  <a:pt x="119615" y="1650319"/>
                </a:lnTo>
                <a:lnTo>
                  <a:pt x="123585" y="1624909"/>
                </a:lnTo>
                <a:lnTo>
                  <a:pt x="126231" y="1609028"/>
                </a:lnTo>
                <a:lnTo>
                  <a:pt x="129142" y="1593676"/>
                </a:lnTo>
                <a:lnTo>
                  <a:pt x="132053" y="1578854"/>
                </a:lnTo>
                <a:lnTo>
                  <a:pt x="135228" y="1563767"/>
                </a:lnTo>
                <a:lnTo>
                  <a:pt x="138669" y="1549473"/>
                </a:lnTo>
                <a:lnTo>
                  <a:pt x="142374" y="1535710"/>
                </a:lnTo>
                <a:lnTo>
                  <a:pt x="146343" y="1521946"/>
                </a:lnTo>
                <a:lnTo>
                  <a:pt x="150313" y="1508976"/>
                </a:lnTo>
                <a:lnTo>
                  <a:pt x="155605" y="1493889"/>
                </a:lnTo>
                <a:lnTo>
                  <a:pt x="161163" y="1479332"/>
                </a:lnTo>
                <a:lnTo>
                  <a:pt x="166985" y="1464509"/>
                </a:lnTo>
                <a:lnTo>
                  <a:pt x="173071" y="1449951"/>
                </a:lnTo>
                <a:lnTo>
                  <a:pt x="179687" y="1435394"/>
                </a:lnTo>
                <a:lnTo>
                  <a:pt x="186568" y="1421365"/>
                </a:lnTo>
                <a:lnTo>
                  <a:pt x="193713" y="1407337"/>
                </a:lnTo>
                <a:lnTo>
                  <a:pt x="201387" y="1393309"/>
                </a:lnTo>
                <a:lnTo>
                  <a:pt x="209062" y="1379810"/>
                </a:lnTo>
                <a:lnTo>
                  <a:pt x="217265" y="1366046"/>
                </a:lnTo>
                <a:lnTo>
                  <a:pt x="225734" y="1352547"/>
                </a:lnTo>
                <a:lnTo>
                  <a:pt x="234467" y="1339048"/>
                </a:lnTo>
                <a:lnTo>
                  <a:pt x="243729" y="1325814"/>
                </a:lnTo>
                <a:lnTo>
                  <a:pt x="252991" y="1312844"/>
                </a:lnTo>
                <a:lnTo>
                  <a:pt x="262783" y="1299874"/>
                </a:lnTo>
                <a:lnTo>
                  <a:pt x="272574" y="1286905"/>
                </a:lnTo>
                <a:lnTo>
                  <a:pt x="282630" y="1274200"/>
                </a:lnTo>
                <a:lnTo>
                  <a:pt x="293216" y="1261495"/>
                </a:lnTo>
                <a:lnTo>
                  <a:pt x="304066" y="1249055"/>
                </a:lnTo>
                <a:lnTo>
                  <a:pt x="314916" y="1236614"/>
                </a:lnTo>
                <a:lnTo>
                  <a:pt x="326295" y="1224174"/>
                </a:lnTo>
                <a:lnTo>
                  <a:pt x="337674" y="1211734"/>
                </a:lnTo>
                <a:lnTo>
                  <a:pt x="349583" y="1199558"/>
                </a:lnTo>
                <a:lnTo>
                  <a:pt x="361756" y="1187118"/>
                </a:lnTo>
                <a:lnTo>
                  <a:pt x="374194" y="1174678"/>
                </a:lnTo>
                <a:lnTo>
                  <a:pt x="386896" y="1162767"/>
                </a:lnTo>
                <a:lnTo>
                  <a:pt x="399864" y="1150327"/>
                </a:lnTo>
                <a:lnTo>
                  <a:pt x="413095" y="1137886"/>
                </a:lnTo>
                <a:lnTo>
                  <a:pt x="440617" y="1113271"/>
                </a:lnTo>
                <a:lnTo>
                  <a:pt x="468933" y="1088125"/>
                </a:lnTo>
                <a:lnTo>
                  <a:pt x="469198" y="1087331"/>
                </a:lnTo>
                <a:lnTo>
                  <a:pt x="470786" y="1083890"/>
                </a:lnTo>
                <a:lnTo>
                  <a:pt x="472374" y="1079126"/>
                </a:lnTo>
                <a:lnTo>
                  <a:pt x="473961" y="1073303"/>
                </a:lnTo>
                <a:lnTo>
                  <a:pt x="475814" y="1066156"/>
                </a:lnTo>
                <a:lnTo>
                  <a:pt x="478460" y="1054510"/>
                </a:lnTo>
                <a:lnTo>
                  <a:pt x="479519" y="1049746"/>
                </a:lnTo>
                <a:lnTo>
                  <a:pt x="480577" y="1044982"/>
                </a:lnTo>
                <a:lnTo>
                  <a:pt x="481371" y="1039952"/>
                </a:lnTo>
                <a:lnTo>
                  <a:pt x="481900" y="1033865"/>
                </a:lnTo>
                <a:lnTo>
                  <a:pt x="482165" y="1026718"/>
                </a:lnTo>
                <a:lnTo>
                  <a:pt x="482430" y="1017719"/>
                </a:lnTo>
                <a:lnTo>
                  <a:pt x="482430" y="1010308"/>
                </a:lnTo>
                <a:lnTo>
                  <a:pt x="482165" y="1005279"/>
                </a:lnTo>
                <a:lnTo>
                  <a:pt x="481636" y="1001838"/>
                </a:lnTo>
                <a:lnTo>
                  <a:pt x="481106" y="999455"/>
                </a:lnTo>
                <a:lnTo>
                  <a:pt x="479254" y="994426"/>
                </a:lnTo>
                <a:lnTo>
                  <a:pt x="478460" y="990456"/>
                </a:lnTo>
                <a:lnTo>
                  <a:pt x="477402" y="984633"/>
                </a:lnTo>
                <a:lnTo>
                  <a:pt x="476343" y="978810"/>
                </a:lnTo>
                <a:lnTo>
                  <a:pt x="475549" y="973516"/>
                </a:lnTo>
                <a:lnTo>
                  <a:pt x="472903" y="964517"/>
                </a:lnTo>
                <a:lnTo>
                  <a:pt x="470786" y="957900"/>
                </a:lnTo>
                <a:lnTo>
                  <a:pt x="468933" y="953665"/>
                </a:lnTo>
                <a:lnTo>
                  <a:pt x="440617" y="928520"/>
                </a:lnTo>
                <a:lnTo>
                  <a:pt x="413095" y="903904"/>
                </a:lnTo>
                <a:lnTo>
                  <a:pt x="399864" y="891463"/>
                </a:lnTo>
                <a:lnTo>
                  <a:pt x="386896" y="879288"/>
                </a:lnTo>
                <a:lnTo>
                  <a:pt x="374194" y="866848"/>
                </a:lnTo>
                <a:lnTo>
                  <a:pt x="361756" y="854407"/>
                </a:lnTo>
                <a:lnTo>
                  <a:pt x="349583" y="841967"/>
                </a:lnTo>
                <a:lnTo>
                  <a:pt x="337674" y="829792"/>
                </a:lnTo>
                <a:lnTo>
                  <a:pt x="326295" y="817351"/>
                </a:lnTo>
                <a:lnTo>
                  <a:pt x="314916" y="804911"/>
                </a:lnTo>
                <a:lnTo>
                  <a:pt x="304066" y="792736"/>
                </a:lnTo>
                <a:lnTo>
                  <a:pt x="293216" y="780031"/>
                </a:lnTo>
                <a:lnTo>
                  <a:pt x="282630" y="767590"/>
                </a:lnTo>
                <a:lnTo>
                  <a:pt x="272574" y="754885"/>
                </a:lnTo>
                <a:lnTo>
                  <a:pt x="262783" y="742180"/>
                </a:lnTo>
                <a:lnTo>
                  <a:pt x="252991" y="728946"/>
                </a:lnTo>
                <a:lnTo>
                  <a:pt x="243729" y="715712"/>
                </a:lnTo>
                <a:lnTo>
                  <a:pt x="234467" y="702478"/>
                </a:lnTo>
                <a:lnTo>
                  <a:pt x="225734" y="689243"/>
                </a:lnTo>
                <a:lnTo>
                  <a:pt x="217265" y="675480"/>
                </a:lnTo>
                <a:lnTo>
                  <a:pt x="209062" y="661981"/>
                </a:lnTo>
                <a:lnTo>
                  <a:pt x="201387" y="648217"/>
                </a:lnTo>
                <a:lnTo>
                  <a:pt x="193713" y="634188"/>
                </a:lnTo>
                <a:lnTo>
                  <a:pt x="186568" y="620160"/>
                </a:lnTo>
                <a:lnTo>
                  <a:pt x="179687" y="606132"/>
                </a:lnTo>
                <a:lnTo>
                  <a:pt x="173071" y="591839"/>
                </a:lnTo>
                <a:lnTo>
                  <a:pt x="166985" y="577016"/>
                </a:lnTo>
                <a:lnTo>
                  <a:pt x="161163" y="562458"/>
                </a:lnTo>
                <a:lnTo>
                  <a:pt x="155605" y="547636"/>
                </a:lnTo>
                <a:lnTo>
                  <a:pt x="150313" y="532814"/>
                </a:lnTo>
                <a:lnTo>
                  <a:pt x="146343" y="519579"/>
                </a:lnTo>
                <a:lnTo>
                  <a:pt x="142374" y="506080"/>
                </a:lnTo>
                <a:lnTo>
                  <a:pt x="138669" y="492052"/>
                </a:lnTo>
                <a:lnTo>
                  <a:pt x="135228" y="477759"/>
                </a:lnTo>
                <a:lnTo>
                  <a:pt x="132053" y="462936"/>
                </a:lnTo>
                <a:lnTo>
                  <a:pt x="129142" y="447849"/>
                </a:lnTo>
                <a:lnTo>
                  <a:pt x="126231" y="432762"/>
                </a:lnTo>
                <a:lnTo>
                  <a:pt x="123585" y="416881"/>
                </a:lnTo>
                <a:lnTo>
                  <a:pt x="118292" y="385648"/>
                </a:lnTo>
                <a:lnTo>
                  <a:pt x="113793" y="353886"/>
                </a:lnTo>
                <a:lnTo>
                  <a:pt x="110088" y="322653"/>
                </a:lnTo>
                <a:lnTo>
                  <a:pt x="106383" y="292214"/>
                </a:lnTo>
                <a:lnTo>
                  <a:pt x="102678" y="255952"/>
                </a:lnTo>
                <a:lnTo>
                  <a:pt x="99503" y="223131"/>
                </a:lnTo>
                <a:lnTo>
                  <a:pt x="94210" y="222337"/>
                </a:lnTo>
                <a:lnTo>
                  <a:pt x="89182" y="221543"/>
                </a:lnTo>
                <a:lnTo>
                  <a:pt x="84154" y="220219"/>
                </a:lnTo>
                <a:lnTo>
                  <a:pt x="79391" y="218896"/>
                </a:lnTo>
                <a:lnTo>
                  <a:pt x="74362" y="217308"/>
                </a:lnTo>
                <a:lnTo>
                  <a:pt x="69599" y="215455"/>
                </a:lnTo>
                <a:lnTo>
                  <a:pt x="65100" y="213602"/>
                </a:lnTo>
                <a:lnTo>
                  <a:pt x="60601" y="211220"/>
                </a:lnTo>
                <a:lnTo>
                  <a:pt x="56103" y="208838"/>
                </a:lnTo>
                <a:lnTo>
                  <a:pt x="51604" y="206191"/>
                </a:lnTo>
                <a:lnTo>
                  <a:pt x="47634" y="203544"/>
                </a:lnTo>
                <a:lnTo>
                  <a:pt x="43400" y="200368"/>
                </a:lnTo>
                <a:lnTo>
                  <a:pt x="39431" y="197191"/>
                </a:lnTo>
                <a:lnTo>
                  <a:pt x="35726" y="194280"/>
                </a:lnTo>
                <a:lnTo>
                  <a:pt x="32285" y="190574"/>
                </a:lnTo>
                <a:lnTo>
                  <a:pt x="28845" y="186869"/>
                </a:lnTo>
                <a:lnTo>
                  <a:pt x="25405" y="183163"/>
                </a:lnTo>
                <a:lnTo>
                  <a:pt x="22229" y="179193"/>
                </a:lnTo>
                <a:lnTo>
                  <a:pt x="19583" y="174958"/>
                </a:lnTo>
                <a:lnTo>
                  <a:pt x="16672" y="171252"/>
                </a:lnTo>
                <a:lnTo>
                  <a:pt x="14290" y="166753"/>
                </a:lnTo>
                <a:lnTo>
                  <a:pt x="11644" y="162253"/>
                </a:lnTo>
                <a:lnTo>
                  <a:pt x="9791" y="157753"/>
                </a:lnTo>
                <a:lnTo>
                  <a:pt x="7674" y="152989"/>
                </a:lnTo>
                <a:lnTo>
                  <a:pt x="5822" y="148225"/>
                </a:lnTo>
                <a:lnTo>
                  <a:pt x="4499" y="143460"/>
                </a:lnTo>
                <a:lnTo>
                  <a:pt x="2911" y="138166"/>
                </a:lnTo>
                <a:lnTo>
                  <a:pt x="1852" y="133137"/>
                </a:lnTo>
                <a:lnTo>
                  <a:pt x="1059" y="128108"/>
                </a:lnTo>
                <a:lnTo>
                  <a:pt x="529" y="122815"/>
                </a:lnTo>
                <a:lnTo>
                  <a:pt x="265" y="117786"/>
                </a:lnTo>
                <a:lnTo>
                  <a:pt x="0" y="112227"/>
                </a:lnTo>
                <a:lnTo>
                  <a:pt x="265" y="106404"/>
                </a:lnTo>
                <a:lnTo>
                  <a:pt x="529" y="100846"/>
                </a:lnTo>
                <a:lnTo>
                  <a:pt x="1323" y="95287"/>
                </a:lnTo>
                <a:lnTo>
                  <a:pt x="2117" y="89729"/>
                </a:lnTo>
                <a:lnTo>
                  <a:pt x="3440" y="84435"/>
                </a:lnTo>
                <a:lnTo>
                  <a:pt x="5028" y="78877"/>
                </a:lnTo>
                <a:lnTo>
                  <a:pt x="6881" y="73583"/>
                </a:lnTo>
                <a:lnTo>
                  <a:pt x="8733" y="68554"/>
                </a:lnTo>
                <a:lnTo>
                  <a:pt x="11115" y="63525"/>
                </a:lnTo>
                <a:lnTo>
                  <a:pt x="13232" y="58761"/>
                </a:lnTo>
                <a:lnTo>
                  <a:pt x="16143" y="53996"/>
                </a:lnTo>
                <a:lnTo>
                  <a:pt x="19054" y="49497"/>
                </a:lnTo>
                <a:lnTo>
                  <a:pt x="22229" y="45262"/>
                </a:lnTo>
                <a:lnTo>
                  <a:pt x="25405" y="41027"/>
                </a:lnTo>
                <a:lnTo>
                  <a:pt x="29110" y="36792"/>
                </a:lnTo>
                <a:lnTo>
                  <a:pt x="32815" y="32821"/>
                </a:lnTo>
                <a:lnTo>
                  <a:pt x="36784" y="29380"/>
                </a:lnTo>
                <a:lnTo>
                  <a:pt x="40754" y="25675"/>
                </a:lnTo>
                <a:lnTo>
                  <a:pt x="44988" y="22499"/>
                </a:lnTo>
                <a:lnTo>
                  <a:pt x="49222" y="19058"/>
                </a:lnTo>
                <a:lnTo>
                  <a:pt x="53721" y="16411"/>
                </a:lnTo>
                <a:lnTo>
                  <a:pt x="58484" y="13499"/>
                </a:lnTo>
                <a:lnTo>
                  <a:pt x="63248" y="11382"/>
                </a:lnTo>
                <a:lnTo>
                  <a:pt x="68540" y="9000"/>
                </a:lnTo>
                <a:lnTo>
                  <a:pt x="73569" y="6882"/>
                </a:lnTo>
                <a:lnTo>
                  <a:pt x="78861" y="5029"/>
                </a:lnTo>
                <a:lnTo>
                  <a:pt x="83889" y="3706"/>
                </a:lnTo>
                <a:lnTo>
                  <a:pt x="89447" y="2382"/>
                </a:lnTo>
                <a:lnTo>
                  <a:pt x="94739" y="1324"/>
                </a:lnTo>
                <a:lnTo>
                  <a:pt x="100561" y="530"/>
                </a:lnTo>
                <a:lnTo>
                  <a:pt x="106119" y="265"/>
                </a:lnTo>
                <a:lnTo>
                  <a:pt x="111941" y="0"/>
                </a:lnTo>
                <a:close/>
              </a:path>
            </a:pathLst>
          </a:custGeom>
          <a:solidFill>
            <a:srgbClr val="5A1B58">
              <a:alpha val="64000"/>
            </a:srgb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  <a:cs typeface="宋体" charset="0"/>
            </a:endParaRPr>
          </a:p>
        </p:txBody>
      </p:sp>
      <p:sp>
        <p:nvSpPr>
          <p:cNvPr id="13" name="KSO_Shape"/>
          <p:cNvSpPr/>
          <p:nvPr/>
        </p:nvSpPr>
        <p:spPr bwMode="auto">
          <a:xfrm>
            <a:off x="8869636" y="1253394"/>
            <a:ext cx="611187" cy="611187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rgbClr val="5A1B58">
              <a:alpha val="64000"/>
            </a:srgb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  <a:cs typeface="宋体" charset="0"/>
            </a:endParaRPr>
          </a:p>
        </p:txBody>
      </p:sp>
      <p:cxnSp>
        <p:nvCxnSpPr>
          <p:cNvPr id="14" name="直接连接符 11"/>
          <p:cNvCxnSpPr/>
          <p:nvPr/>
        </p:nvCxnSpPr>
        <p:spPr>
          <a:xfrm flipV="1">
            <a:off x="2651398" y="2121756"/>
            <a:ext cx="1344613" cy="73501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2"/>
          <p:cNvCxnSpPr/>
          <p:nvPr/>
        </p:nvCxnSpPr>
        <p:spPr>
          <a:xfrm>
            <a:off x="5042173" y="2129694"/>
            <a:ext cx="1346200" cy="44608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3"/>
          <p:cNvCxnSpPr/>
          <p:nvPr/>
        </p:nvCxnSpPr>
        <p:spPr>
          <a:xfrm flipV="1">
            <a:off x="7455173" y="1864581"/>
            <a:ext cx="1185863" cy="70326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2" name="文本框 16"/>
          <p:cNvSpPr txBox="1">
            <a:spLocks noChangeArrowheads="1"/>
          </p:cNvSpPr>
          <p:nvPr/>
        </p:nvSpPr>
        <p:spPr bwMode="auto">
          <a:xfrm>
            <a:off x="1089677" y="1413744"/>
            <a:ext cx="27101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）处理好主观能动性和客观规律性的关系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2785" name="矩形 20"/>
          <p:cNvSpPr>
            <a:spLocks noChangeArrowheads="1"/>
          </p:cNvSpPr>
          <p:nvPr/>
        </p:nvSpPr>
        <p:spPr bwMode="auto">
          <a:xfrm>
            <a:off x="5640308" y="1386541"/>
            <a:ext cx="257276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）正确发挥人的主观能动性</a:t>
            </a:r>
          </a:p>
        </p:txBody>
      </p:sp>
      <p:sp>
        <p:nvSpPr>
          <p:cNvPr id="19" name="五边形 18"/>
          <p:cNvSpPr/>
          <p:nvPr/>
        </p:nvSpPr>
        <p:spPr>
          <a:xfrm>
            <a:off x="-2" y="0"/>
            <a:ext cx="5818911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 dirty="0">
                <a:latin typeface="Kaiti SC" charset="-122"/>
                <a:ea typeface="Kaiti SC" charset="-122"/>
                <a:cs typeface="Kaiti SC" charset="-122"/>
              </a:rPr>
              <a:t>如何正确发挥意识</a:t>
            </a:r>
            <a:r>
              <a:rPr kumimoji="1" lang="zh-CN" altLang="en-US" sz="3200">
                <a:latin typeface="Kaiti SC" charset="-122"/>
                <a:ea typeface="Kaiti SC" charset="-122"/>
                <a:cs typeface="Kaiti SC" charset="-122"/>
              </a:rPr>
              <a:t>的能动作用</a:t>
            </a:r>
            <a:endParaRPr kumimoji="1" lang="zh-CN" altLang="en-US" sz="32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18095" y="2638617"/>
            <a:ext cx="305695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7E487F"/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尊重客观规律是正确发挥主观能动性的前提；</a:t>
            </a:r>
          </a:p>
          <a:p>
            <a:pPr>
              <a:lnSpc>
                <a:spcPct val="150000"/>
              </a:lnSpc>
              <a:buClr>
                <a:srgbClr val="7E487F"/>
              </a:buClr>
            </a:pPr>
            <a:endParaRPr lang="zh-CN" altLang="en-US" sz="2000" b="1" dirty="0"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buClr>
                <a:srgbClr val="7E487F"/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只有充分发挥主观能动性，才能正确认识和利用客观规律；</a:t>
            </a:r>
          </a:p>
          <a:p>
            <a:pPr marL="285750" indent="-285750">
              <a:buClr>
                <a:srgbClr val="7E487F"/>
              </a:buClr>
              <a:buFont typeface="ZapfDingbatsITC" charset="0"/>
              <a:buChar char="✤"/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95227" y="2489262"/>
            <a:ext cx="37653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7E487F"/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从实际出发是正确发挥人的主观能动性的前提；</a:t>
            </a:r>
          </a:p>
          <a:p>
            <a:pPr marL="285750" indent="-285750">
              <a:buClr>
                <a:srgbClr val="7E487F"/>
              </a:buClr>
              <a:buFont typeface="ZapfDingbatsITC" charset="0"/>
              <a:buChar char="✤"/>
            </a:pPr>
            <a:endParaRPr lang="zh-CN" altLang="en-US" sz="2000" b="1" dirty="0">
              <a:solidFill>
                <a:schemeClr val="bg2">
                  <a:lumMod val="10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buClr>
                <a:srgbClr val="7E487F"/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实践是正确发挥人的主观能动性的基本途径；</a:t>
            </a:r>
          </a:p>
          <a:p>
            <a:pPr>
              <a:buClr>
                <a:srgbClr val="7E487F"/>
              </a:buClr>
            </a:pPr>
            <a:endParaRPr lang="zh-CN" altLang="en-US" sz="2000" b="1" dirty="0">
              <a:solidFill>
                <a:schemeClr val="bg2">
                  <a:lumMod val="10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buClr>
                <a:srgbClr val="7E487F"/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正确发挥人的主观能动性，还需要依赖于一定的物质条件和物质手段；</a:t>
            </a:r>
          </a:p>
        </p:txBody>
      </p:sp>
      <p:grpSp>
        <p:nvGrpSpPr>
          <p:cNvPr id="23" name="组合 59"/>
          <p:cNvGrpSpPr/>
          <p:nvPr/>
        </p:nvGrpSpPr>
        <p:grpSpPr>
          <a:xfrm>
            <a:off x="938150" y="4847760"/>
            <a:ext cx="6510673" cy="1377537"/>
            <a:chOff x="1264428" y="1152525"/>
            <a:chExt cx="6847285" cy="2795588"/>
          </a:xfrm>
        </p:grpSpPr>
        <p:sp>
          <p:nvSpPr>
            <p:cNvPr id="24" name="圆角矩形 23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6" name="矩形 25"/>
          <p:cNvSpPr/>
          <p:nvPr/>
        </p:nvSpPr>
        <p:spPr>
          <a:xfrm>
            <a:off x="1203856" y="5242382"/>
            <a:ext cx="5703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7E487F"/>
                </a:solidFill>
                <a:latin typeface="Kaiti SC" charset="-122"/>
                <a:ea typeface="Kaiti SC" charset="-122"/>
                <a:cs typeface="Kaiti SC" charset="-122"/>
              </a:rPr>
              <a:t>主观能动性和客观规律性的统一</a:t>
            </a:r>
          </a:p>
        </p:txBody>
      </p:sp>
      <p:pic>
        <p:nvPicPr>
          <p:cNvPr id="22" name="图片 2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90575" y="5268090"/>
            <a:ext cx="1254344" cy="1149101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xmlns="" val="609032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>
            <a:off x="2653126" y="2514293"/>
            <a:ext cx="1301106" cy="1301106"/>
            <a:chOff x="2683251" y="1980687"/>
            <a:chExt cx="1301106" cy="1301106"/>
          </a:xfrm>
          <a:solidFill>
            <a:srgbClr val="6A1F5F">
              <a:alpha val="57000"/>
            </a:srgb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椭圆 2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" name="TextBox 107"/>
            <p:cNvSpPr txBox="1"/>
            <p:nvPr/>
          </p:nvSpPr>
          <p:spPr>
            <a:xfrm>
              <a:off x="3002623" y="2185262"/>
              <a:ext cx="492443" cy="830997"/>
            </a:xfrm>
            <a:prstGeom prst="rect">
              <a:avLst/>
            </a:prstGeom>
            <a:solidFill>
              <a:srgbClr val="6A1F5F">
                <a:alpha val="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" name="直接连接符 37"/>
          <p:cNvCxnSpPr/>
          <p:nvPr/>
        </p:nvCxnSpPr>
        <p:spPr>
          <a:xfrm flipV="1">
            <a:off x="4271081" y="2483812"/>
            <a:ext cx="0" cy="1301107"/>
          </a:xfrm>
          <a:prstGeom prst="line">
            <a:avLst/>
          </a:prstGeom>
          <a:ln w="12700">
            <a:solidFill>
              <a:srgbClr val="6A1F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587930" y="2903534"/>
            <a:ext cx="4876703" cy="646331"/>
          </a:xfrm>
          <a:prstGeom prst="rect">
            <a:avLst/>
          </a:prstGeom>
          <a:solidFill>
            <a:srgbClr val="6A1F5F">
              <a:alpha val="78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物质的存在状态</a:t>
            </a:r>
          </a:p>
        </p:txBody>
      </p:sp>
    </p:spTree>
    <p:extLst>
      <p:ext uri="{BB962C8B-B14F-4D97-AF65-F5344CB8AC3E}">
        <p14:creationId xmlns:p14="http://schemas.microsoft.com/office/powerpoint/2010/main" xmlns="" val="1989252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7829" y="2095173"/>
            <a:ext cx="6913563" cy="96445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等腰三角形 17"/>
          <p:cNvSpPr/>
          <p:nvPr/>
        </p:nvSpPr>
        <p:spPr>
          <a:xfrm rot="9175641">
            <a:off x="7906976" y="535649"/>
            <a:ext cx="287752" cy="395712"/>
          </a:xfrm>
          <a:prstGeom prst="triangle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3306889">
            <a:off x="9145009" y="616488"/>
            <a:ext cx="159033" cy="449897"/>
          </a:xfrm>
          <a:prstGeom prst="triangle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390" name="矩形 20"/>
          <p:cNvSpPr>
            <a:spLocks noChangeArrowheads="1"/>
          </p:cNvSpPr>
          <p:nvPr/>
        </p:nvSpPr>
        <p:spPr bwMode="auto">
          <a:xfrm>
            <a:off x="6360142" y="1405294"/>
            <a:ext cx="34676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3200" dirty="0">
                <a:latin typeface="宋体" charset="0"/>
              </a:rPr>
              <a:t>物质与运动的关系</a:t>
            </a:r>
            <a:endParaRPr lang="zh-CN" altLang="en-US" sz="3200" dirty="0"/>
          </a:p>
        </p:txBody>
      </p:sp>
      <p:sp>
        <p:nvSpPr>
          <p:cNvPr id="12" name="五边形 11"/>
          <p:cNvSpPr/>
          <p:nvPr/>
        </p:nvSpPr>
        <p:spPr>
          <a:xfrm>
            <a:off x="-1" y="0"/>
            <a:ext cx="4963887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物质的存在状态</a:t>
            </a:r>
            <a:r>
              <a:rPr lang="en-US" altLang="zh-CN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运动</a:t>
            </a:r>
          </a:p>
        </p:txBody>
      </p:sp>
      <p:sp>
        <p:nvSpPr>
          <p:cNvPr id="2" name="矩形 1"/>
          <p:cNvSpPr/>
          <p:nvPr/>
        </p:nvSpPr>
        <p:spPr>
          <a:xfrm>
            <a:off x="4780485" y="2420200"/>
            <a:ext cx="6848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E487F"/>
              </a:buClr>
              <a:buFont typeface="ZapfDingbatsITC" charset="0"/>
              <a:buChar char="✤"/>
            </a:pPr>
            <a:r>
              <a:rPr lang="zh-CN" altLang="zh-CN" sz="2000" b="1" dirty="0">
                <a:latin typeface="Kaiti SC" charset="-122"/>
                <a:ea typeface="Kaiti SC" charset="-122"/>
                <a:cs typeface="Kaiti SC" charset="-122"/>
              </a:rPr>
              <a:t>凡物质都是运动的，没有不运动的物质。运动是物质的根本属性。</a:t>
            </a:r>
            <a:endParaRPr lang="zh-CN" altLang="en-US" sz="2000" b="1" dirty="0">
              <a:latin typeface="Kaiti SC" charset="-122"/>
              <a:ea typeface="Kaiti SC" charset="-122"/>
              <a:cs typeface="Kaiti SC" charset="-122"/>
            </a:endParaRPr>
          </a:p>
          <a:p>
            <a:pPr marL="342900" indent="-342900">
              <a:buClr>
                <a:srgbClr val="7E487F"/>
              </a:buClr>
              <a:buFont typeface="ZapfDingbatsITC" charset="0"/>
              <a:buChar char="✤"/>
            </a:pPr>
            <a:r>
              <a:rPr lang="zh-CN" altLang="zh-CN" sz="2000" b="1" dirty="0">
                <a:latin typeface="Kaiti SC" charset="-122"/>
                <a:ea typeface="Kaiti SC" charset="-122"/>
                <a:cs typeface="Kaiti SC" charset="-122"/>
              </a:rPr>
              <a:t>凡运动都是物质的运动，没有不是物质的运动</a:t>
            </a:r>
            <a:r>
              <a:rPr lang="zh-CN" altLang="en-US" sz="2000" b="1" dirty="0">
                <a:latin typeface="Kaiti SC" charset="-122"/>
                <a:ea typeface="Kaiti SC" charset="-122"/>
                <a:cs typeface="Kaiti SC" charset="-122"/>
              </a:rPr>
              <a:t>。</a:t>
            </a:r>
            <a:r>
              <a:rPr lang="zh-CN" altLang="zh-CN" sz="2000" b="1" dirty="0">
                <a:latin typeface="Kaiti SC" charset="-122"/>
                <a:ea typeface="Kaiti SC" charset="-122"/>
                <a:cs typeface="Kaiti SC" charset="-122"/>
              </a:rPr>
              <a:t>物质是运动的主体。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4761" y="1000989"/>
            <a:ext cx="4485724" cy="30843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766" y="3495825"/>
            <a:ext cx="4590469" cy="2812445"/>
          </a:xfrm>
          <a:prstGeom prst="rect">
            <a:avLst/>
          </a:prstGeom>
        </p:spPr>
      </p:pic>
      <p:grpSp>
        <p:nvGrpSpPr>
          <p:cNvPr id="26" name="组合 59"/>
          <p:cNvGrpSpPr/>
          <p:nvPr/>
        </p:nvGrpSpPr>
        <p:grpSpPr>
          <a:xfrm>
            <a:off x="5341595" y="3743639"/>
            <a:ext cx="6712004" cy="2354031"/>
            <a:chOff x="1264428" y="1152525"/>
            <a:chExt cx="6847285" cy="2795588"/>
          </a:xfrm>
        </p:grpSpPr>
        <p:sp>
          <p:nvSpPr>
            <p:cNvPr id="27" name="圆角矩形 26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475059" y="4141386"/>
            <a:ext cx="5902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Kaiti SC" charset="-122"/>
                <a:ea typeface="Kaiti SC" charset="-122"/>
                <a:cs typeface="Kaiti SC" charset="-122"/>
              </a:rPr>
              <a:t>运动是物质的存在方式和根本属性。</a:t>
            </a:r>
            <a:endParaRPr lang="zh-CN" altLang="en-US" sz="28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12748" y="4700971"/>
            <a:ext cx="5992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运动是物质的根本属性</a:t>
            </a:r>
            <a:r>
              <a:rPr lang="en-US" altLang="zh-CN" sz="2400" b="1" dirty="0"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是标志一切事物、现象的变化及其过程的哲学范畴。</a:t>
            </a:r>
          </a:p>
        </p:txBody>
      </p:sp>
    </p:spTree>
    <p:extLst>
      <p:ext uri="{BB962C8B-B14F-4D97-AF65-F5344CB8AC3E}">
        <p14:creationId xmlns:p14="http://schemas.microsoft.com/office/powerpoint/2010/main" xmlns="" val="46128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0082"/>
          </a:xfrm>
          <a:prstGeom prst="rect">
            <a:avLst/>
          </a:prstGeom>
          <a:effectLst>
            <a:softEdge rad="685800"/>
          </a:effectLst>
        </p:spPr>
      </p:pic>
      <p:sp>
        <p:nvSpPr>
          <p:cNvPr id="4" name="矩形 3"/>
          <p:cNvSpPr/>
          <p:nvPr/>
        </p:nvSpPr>
        <p:spPr>
          <a:xfrm>
            <a:off x="629771" y="2897579"/>
            <a:ext cx="10932458" cy="2658520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9771" y="2921329"/>
            <a:ext cx="10932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898989"/>
                </a:solidFill>
                <a:latin typeface="Kaiti SC" charset="-122"/>
                <a:ea typeface="Kaiti SC" charset="-122"/>
                <a:cs typeface="Kaiti SC" charset="-122"/>
              </a:rPr>
              <a:t>菩提本无树，明镜亦非台，本来无一物，何处惹尘埃。</a:t>
            </a:r>
            <a:r>
              <a:rPr lang="en-US" altLang="zh-CN" sz="2000" b="1" dirty="0">
                <a:solidFill>
                  <a:srgbClr val="898989"/>
                </a:solidFill>
                <a:latin typeface="Kaiti SC" charset="-122"/>
                <a:ea typeface="Kaiti SC" charset="-122"/>
                <a:cs typeface="Kaiti SC" charset="-122"/>
              </a:rPr>
              <a:t>——</a:t>
            </a:r>
            <a:r>
              <a:rPr lang="zh-CN" altLang="en-US" sz="2000" b="1" dirty="0">
                <a:solidFill>
                  <a:srgbClr val="898989"/>
                </a:solidFill>
                <a:latin typeface="Kaiti SC" charset="-122"/>
                <a:ea typeface="Kaiti SC" charset="-122"/>
                <a:cs typeface="Kaiti SC" charset="-122"/>
              </a:rPr>
              <a:t>禅宗六祖慧能大师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898989"/>
                </a:solidFill>
                <a:latin typeface="Kaiti SC" charset="-122"/>
                <a:ea typeface="Kaiti SC" charset="-122"/>
                <a:cs typeface="Kaiti SC" charset="-122"/>
              </a:rPr>
              <a:t>天有五行，木金水火土，分时化育，以成万物。</a:t>
            </a:r>
            <a:r>
              <a:rPr lang="en-US" altLang="zh-CN" sz="2000" b="1" dirty="0">
                <a:solidFill>
                  <a:srgbClr val="898989"/>
                </a:solidFill>
                <a:latin typeface="Kaiti SC" charset="-122"/>
                <a:ea typeface="Kaiti SC" charset="-122"/>
                <a:cs typeface="Kaiti SC" charset="-122"/>
              </a:rPr>
              <a:t>——</a:t>
            </a:r>
            <a:r>
              <a:rPr lang="zh-CN" altLang="en-US" sz="2000" b="1" dirty="0">
                <a:solidFill>
                  <a:srgbClr val="898989"/>
                </a:solidFill>
                <a:latin typeface="Kaiti SC" charset="-122"/>
                <a:ea typeface="Kaiti SC" charset="-122"/>
                <a:cs typeface="Kaiti SC" charset="-122"/>
              </a:rPr>
              <a:t>孔子</a:t>
            </a:r>
            <a:endParaRPr lang="zh-CN" altLang="en-US" sz="2000" b="1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9771" y="3960742"/>
            <a:ext cx="109324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898989"/>
                </a:solidFill>
                <a:latin typeface="Kaiti SC" charset="-122"/>
                <a:ea typeface="Kaiti SC" charset="-122"/>
                <a:cs typeface="Kaiti SC" charset="-122"/>
              </a:rPr>
              <a:t>上帝用六天的时间创造了整个世界。前五天他创造了天地空气、水和一切生物，第六天创造了人，第七天他休息了。人是上帝按照自己的形象创造出来的。上帝用泥土创造了人类的祖先亚当，所以人要归于泥土。后来他又从亚当身上抽出一根肋骨创造了夏娃，作为他的妻子。</a:t>
            </a:r>
          </a:p>
          <a:p>
            <a:pPr algn="ctr"/>
            <a:r>
              <a:rPr lang="zh-CN" altLang="en-US" sz="2000" b="1" dirty="0">
                <a:solidFill>
                  <a:srgbClr val="898989"/>
                </a:solidFill>
                <a:latin typeface="Kaiti SC" charset="-122"/>
                <a:ea typeface="Kaiti SC" charset="-122"/>
                <a:cs typeface="Kaiti SC" charset="-122"/>
              </a:rPr>
              <a:t>                                                                                                                                      </a:t>
            </a:r>
            <a:r>
              <a:rPr lang="en-US" altLang="zh-CN" sz="2000" b="1" dirty="0">
                <a:solidFill>
                  <a:srgbClr val="898989"/>
                </a:solidFill>
                <a:latin typeface="Kaiti SC" charset="-122"/>
                <a:ea typeface="Kaiti SC" charset="-122"/>
                <a:cs typeface="Kaiti SC" charset="-122"/>
              </a:rPr>
              <a:t>——《</a:t>
            </a:r>
            <a:r>
              <a:rPr lang="zh-CN" altLang="en-US" sz="2000" b="1" dirty="0">
                <a:solidFill>
                  <a:srgbClr val="898989"/>
                </a:solidFill>
                <a:latin typeface="Kaiti SC" charset="-122"/>
                <a:ea typeface="Kaiti SC" charset="-122"/>
                <a:cs typeface="Kaiti SC" charset="-122"/>
              </a:rPr>
              <a:t>旧约</a:t>
            </a:r>
            <a:r>
              <a:rPr lang="en-US" altLang="zh-CN" sz="2000" b="1" dirty="0">
                <a:solidFill>
                  <a:srgbClr val="898989"/>
                </a:solidFill>
                <a:latin typeface="Kaiti SC" charset="-122"/>
                <a:ea typeface="Kaiti SC" charset="-122"/>
                <a:cs typeface="Kaiti SC" charset="-122"/>
              </a:rPr>
              <a:t>》</a:t>
            </a:r>
          </a:p>
        </p:txBody>
      </p:sp>
      <p:sp>
        <p:nvSpPr>
          <p:cNvPr id="7" name="矩形 6"/>
          <p:cNvSpPr/>
          <p:nvPr/>
        </p:nvSpPr>
        <p:spPr>
          <a:xfrm>
            <a:off x="629771" y="5739272"/>
            <a:ext cx="11008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cap="none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一个学说、一个理论体系都要回答世界的本原问题，这不仅是研究的需要，更是人们内心的强烈需要。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42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91695" y="1353391"/>
            <a:ext cx="7551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Kaiti SC" charset="-122"/>
                <a:ea typeface="Kaiti SC" charset="-122"/>
                <a:cs typeface="Kaiti SC" charset="-122"/>
              </a:rPr>
              <a:t>割裂物质与运动不可分的关系，就会导致两种错误倾向</a:t>
            </a:r>
          </a:p>
        </p:txBody>
      </p:sp>
      <p:sp>
        <p:nvSpPr>
          <p:cNvPr id="11" name="Freeform 245"/>
          <p:cNvSpPr>
            <a:spLocks/>
          </p:cNvSpPr>
          <p:nvPr/>
        </p:nvSpPr>
        <p:spPr bwMode="auto">
          <a:xfrm>
            <a:off x="2123065" y="1268497"/>
            <a:ext cx="468630" cy="425817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6A1F5F">
              <a:alpha val="77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cxnSp>
        <p:nvCxnSpPr>
          <p:cNvPr id="12" name="直接连接符 7"/>
          <p:cNvCxnSpPr/>
          <p:nvPr/>
        </p:nvCxnSpPr>
        <p:spPr>
          <a:xfrm>
            <a:off x="5988336" y="2687313"/>
            <a:ext cx="2" cy="1995718"/>
          </a:xfrm>
          <a:prstGeom prst="line">
            <a:avLst/>
          </a:prstGeom>
          <a:ln>
            <a:solidFill>
              <a:srgbClr val="6A1F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17818" y="2080629"/>
            <a:ext cx="165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唯心主义</a:t>
            </a:r>
          </a:p>
        </p:txBody>
      </p:sp>
      <p:grpSp>
        <p:nvGrpSpPr>
          <p:cNvPr id="30" name="组合 59"/>
          <p:cNvGrpSpPr/>
          <p:nvPr/>
        </p:nvGrpSpPr>
        <p:grpSpPr>
          <a:xfrm>
            <a:off x="866351" y="2652493"/>
            <a:ext cx="4759414" cy="1996294"/>
            <a:chOff x="1264428" y="1152525"/>
            <a:chExt cx="6847285" cy="2795588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381358" y="3038994"/>
            <a:ext cx="372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Kaiti SC" charset="-122"/>
                <a:ea typeface="Kaiti SC" charset="-122"/>
                <a:cs typeface="Kaiti SC" charset="-122"/>
              </a:rPr>
              <a:t>设想无物质的运动；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Kaiti SC" charset="-122"/>
                <a:ea typeface="Kaiti SC" charset="-122"/>
                <a:cs typeface="Kaiti SC" charset="-122"/>
              </a:rPr>
              <a:t>如黑格尔提出“绝对精神”的运动；</a:t>
            </a:r>
            <a:endParaRPr kumimoji="1" lang="zh-CN" altLang="en-US" sz="2000" dirty="0">
              <a:latin typeface="Kaiti SC" charset="-122"/>
              <a:ea typeface="Kaiti SC" charset="-122"/>
              <a:cs typeface="Kaiti SC" charset="-122"/>
            </a:endParaRPr>
          </a:p>
        </p:txBody>
      </p:sp>
      <p:grpSp>
        <p:nvGrpSpPr>
          <p:cNvPr id="38" name="组合 59"/>
          <p:cNvGrpSpPr/>
          <p:nvPr/>
        </p:nvGrpSpPr>
        <p:grpSpPr>
          <a:xfrm>
            <a:off x="6465121" y="2669389"/>
            <a:ext cx="4655127" cy="1962502"/>
            <a:chOff x="1264428" y="1152525"/>
            <a:chExt cx="6847285" cy="2795588"/>
          </a:xfrm>
        </p:grpSpPr>
        <p:sp>
          <p:nvSpPr>
            <p:cNvPr id="39" name="圆角矩形 38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0" name="圆角矩形 39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7339147" y="211845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形而上学唯物主义</a:t>
            </a:r>
          </a:p>
        </p:txBody>
      </p:sp>
      <p:sp>
        <p:nvSpPr>
          <p:cNvPr id="18" name="五边形 17"/>
          <p:cNvSpPr/>
          <p:nvPr/>
        </p:nvSpPr>
        <p:spPr>
          <a:xfrm>
            <a:off x="-1" y="0"/>
            <a:ext cx="4963887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物质的存在状态</a:t>
            </a:r>
            <a:r>
              <a:rPr lang="en-US" altLang="zh-CN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运动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11008" y="506805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两种错误倾向</a:t>
            </a:r>
          </a:p>
        </p:txBody>
      </p:sp>
      <p:sp>
        <p:nvSpPr>
          <p:cNvPr id="4" name="矩形 3"/>
          <p:cNvSpPr/>
          <p:nvPr/>
        </p:nvSpPr>
        <p:spPr>
          <a:xfrm>
            <a:off x="6642827" y="2961897"/>
            <a:ext cx="49542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Kaiti SC" charset="-122"/>
                <a:ea typeface="Kaiti SC" charset="-122"/>
                <a:cs typeface="Kaiti SC" charset="-122"/>
              </a:rPr>
              <a:t>设想不运动的物质；</a:t>
            </a:r>
          </a:p>
          <a:p>
            <a:pPr algn="just"/>
            <a:r>
              <a:rPr lang="zh-CN" altLang="en-US" sz="2000" dirty="0">
                <a:latin typeface="Kaiti SC" charset="-122"/>
                <a:ea typeface="Kaiti SC" charset="-122"/>
                <a:cs typeface="Kaiti SC" charset="-122"/>
              </a:rPr>
              <a:t> 坐地日行八万里，巡天遥看一千河。</a:t>
            </a:r>
          </a:p>
          <a:p>
            <a:pPr algn="just"/>
            <a:r>
              <a:rPr lang="zh-CN" altLang="en-US" sz="2000" dirty="0">
                <a:latin typeface="Kaiti SC" charset="-122"/>
                <a:ea typeface="Kaiti SC" charset="-122"/>
                <a:cs typeface="Kaiti SC" charset="-122"/>
              </a:rPr>
              <a:t>                  </a:t>
            </a:r>
            <a:r>
              <a:rPr lang="en-US" altLang="zh-CN" sz="2000" dirty="0">
                <a:latin typeface="Kaiti SC" charset="-122"/>
                <a:ea typeface="Kaiti SC" charset="-122"/>
                <a:cs typeface="Kaiti SC" charset="-122"/>
              </a:rPr>
              <a:t>——</a:t>
            </a:r>
            <a:r>
              <a:rPr lang="zh-CN" altLang="en-US" sz="2000" dirty="0">
                <a:latin typeface="Kaiti SC" charset="-122"/>
                <a:ea typeface="Kaiti SC" charset="-122"/>
                <a:cs typeface="Kaiti SC" charset="-122"/>
              </a:rPr>
              <a:t>毛泽东 </a:t>
            </a:r>
            <a:r>
              <a:rPr lang="en-US" altLang="zh-CN" sz="2000" dirty="0">
                <a:latin typeface="Kaiti SC" charset="-122"/>
                <a:ea typeface="Kaiti SC" charset="-122"/>
                <a:cs typeface="Kaiti SC" charset="-122"/>
              </a:rPr>
              <a:t>《</a:t>
            </a:r>
            <a:r>
              <a:rPr lang="zh-CN" altLang="en-US" sz="2000" dirty="0">
                <a:latin typeface="Kaiti SC" charset="-122"/>
                <a:ea typeface="Kaiti SC" charset="-122"/>
                <a:cs typeface="Kaiti SC" charset="-122"/>
              </a:rPr>
              <a:t>七律</a:t>
            </a:r>
            <a:r>
              <a:rPr lang="en-US" altLang="zh-CN" sz="2000" dirty="0">
                <a:latin typeface="Kaiti SC" charset="-122"/>
                <a:ea typeface="Kaiti SC" charset="-122"/>
                <a:cs typeface="Kaiti SC" charset="-122"/>
              </a:rPr>
              <a:t>·</a:t>
            </a:r>
            <a:r>
              <a:rPr lang="zh-CN" altLang="en-US" sz="2000" dirty="0">
                <a:latin typeface="Kaiti SC" charset="-122"/>
                <a:ea typeface="Kaiti SC" charset="-122"/>
                <a:cs typeface="Kaiti SC" charset="-122"/>
              </a:rPr>
              <a:t>送瘟神</a:t>
            </a:r>
            <a:r>
              <a:rPr lang="en-US" altLang="zh-CN" sz="2000" dirty="0">
                <a:latin typeface="Kaiti SC" charset="-122"/>
                <a:ea typeface="Kaiti SC" charset="-122"/>
                <a:cs typeface="Kaiti SC" charset="-122"/>
              </a:rPr>
              <a:t>》 </a:t>
            </a:r>
            <a:endParaRPr lang="zh-CN" altLang="en-US" sz="2000" dirty="0">
              <a:latin typeface="Kaiti SC" charset="-122"/>
              <a:ea typeface="Kaiti SC" charset="-122"/>
              <a:cs typeface="Kaiti SC" charset="-122"/>
            </a:endParaRPr>
          </a:p>
          <a:p>
            <a:endParaRPr lang="zh-CN" altLang="en-US" dirty="0">
              <a:latin typeface="楷体_GB2312" charset="0"/>
            </a:endParaRPr>
          </a:p>
        </p:txBody>
      </p:sp>
      <p:pic>
        <p:nvPicPr>
          <p:cNvPr id="17" name="图片 1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90575" y="5268090"/>
            <a:ext cx="1254344" cy="1149101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xmlns="" val="41337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-1" y="0"/>
            <a:ext cx="4963887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运动的特殊状态</a:t>
            </a:r>
            <a:r>
              <a:rPr lang="en-US" altLang="zh-CN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静止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21472"/>
            <a:ext cx="12192000" cy="3278934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7" name="矩形 6"/>
          <p:cNvSpPr/>
          <p:nvPr/>
        </p:nvSpPr>
        <p:spPr>
          <a:xfrm>
            <a:off x="617577" y="1074800"/>
            <a:ext cx="1095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相对静止是物质运动在一定条件下的稳定状态，具体包括两种状态：</a:t>
            </a:r>
            <a:endParaRPr lang="zh-CN" altLang="en-US" sz="2800" dirty="0"/>
          </a:p>
        </p:txBody>
      </p:sp>
      <p:grpSp>
        <p:nvGrpSpPr>
          <p:cNvPr id="10" name="组合 59"/>
          <p:cNvGrpSpPr/>
          <p:nvPr/>
        </p:nvGrpSpPr>
        <p:grpSpPr>
          <a:xfrm>
            <a:off x="6598910" y="1817130"/>
            <a:ext cx="4169667" cy="1926766"/>
            <a:chOff x="1264428" y="1152525"/>
            <a:chExt cx="6847285" cy="2795588"/>
          </a:xfrm>
        </p:grpSpPr>
        <p:sp>
          <p:nvSpPr>
            <p:cNvPr id="11" name="圆角矩形 10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6777841" y="2079456"/>
            <a:ext cx="3811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空间的相对位置暂时不变；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事物的根本性质暂时不变；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72323" y="4979903"/>
            <a:ext cx="6447354" cy="584775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静者动也，非不动也。</a:t>
            </a:r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——</a:t>
            </a: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王夫之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121" y="3743896"/>
            <a:ext cx="2327456" cy="2803987"/>
          </a:xfrm>
          <a:prstGeom prst="rect">
            <a:avLst/>
          </a:prstGeom>
          <a:effectLst>
            <a:softEdge rad="8001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9117" y="1598020"/>
            <a:ext cx="6102187" cy="310533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xmlns="" val="1184992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-1" y="0"/>
            <a:ext cx="4963887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运动的特殊状态</a:t>
            </a:r>
            <a:r>
              <a:rPr lang="en-US" altLang="zh-CN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静止</a:t>
            </a:r>
          </a:p>
        </p:txBody>
      </p:sp>
      <p:sp>
        <p:nvSpPr>
          <p:cNvPr id="14" name="矩形 13"/>
          <p:cNvSpPr/>
          <p:nvPr/>
        </p:nvSpPr>
        <p:spPr>
          <a:xfrm>
            <a:off x="2511083" y="1836434"/>
            <a:ext cx="8243887" cy="1121372"/>
          </a:xfrm>
          <a:prstGeom prst="rect">
            <a:avLst/>
          </a:prstGeom>
          <a:solidFill>
            <a:srgbClr val="7E487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1pPr>
            <a:lvl2pPr indent="-1714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2pPr>
            <a:lvl3pPr indent="-1714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3pPr>
            <a:lvl4pPr indent="-1714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4pPr>
            <a:lvl5pPr indent="-1714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5pPr>
            <a:lvl6pPr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6pPr>
            <a:lvl7pPr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7pPr>
            <a:lvl8pPr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8pPr>
            <a:lvl9pPr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运动是无条件的、永恒的和绝对的；静止总是暂时的和有条件的，因而相对的。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5" name="任意多边形 11"/>
          <p:cNvSpPr/>
          <p:nvPr/>
        </p:nvSpPr>
        <p:spPr>
          <a:xfrm>
            <a:off x="830381" y="1711225"/>
            <a:ext cx="1482725" cy="1312862"/>
          </a:xfrm>
          <a:custGeom>
            <a:avLst/>
            <a:gdLst>
              <a:gd name="connsiteX0" fmla="*/ 28988 w 3761891"/>
              <a:gd name="connsiteY0" fmla="*/ 1549518 h 3329262"/>
              <a:gd name="connsiteX1" fmla="*/ 857080 w 3761891"/>
              <a:gd name="connsiteY1" fmla="*/ 115221 h 3329262"/>
              <a:gd name="connsiteX2" fmla="*/ 913826 w 3761891"/>
              <a:gd name="connsiteY2" fmla="*/ 50888 h 3329262"/>
              <a:gd name="connsiteX3" fmla="*/ 929030 w 3761891"/>
              <a:gd name="connsiteY3" fmla="*/ 43468 h 3329262"/>
              <a:gd name="connsiteX4" fmla="*/ 953509 w 3761891"/>
              <a:gd name="connsiteY4" fmla="*/ 26073 h 3329262"/>
              <a:gd name="connsiteX5" fmla="*/ 1056478 w 3761891"/>
              <a:gd name="connsiteY5" fmla="*/ 0 h 3329262"/>
              <a:gd name="connsiteX6" fmla="*/ 2712663 w 3761891"/>
              <a:gd name="connsiteY6" fmla="*/ 0 h 3329262"/>
              <a:gd name="connsiteX7" fmla="*/ 2796749 w 3761891"/>
              <a:gd name="connsiteY7" fmla="*/ 16976 h 3329262"/>
              <a:gd name="connsiteX8" fmla="*/ 2821386 w 3761891"/>
              <a:gd name="connsiteY8" fmla="*/ 33587 h 3329262"/>
              <a:gd name="connsiteX9" fmla="*/ 2848078 w 3761891"/>
              <a:gd name="connsiteY9" fmla="*/ 46612 h 3329262"/>
              <a:gd name="connsiteX10" fmla="*/ 2904822 w 3761891"/>
              <a:gd name="connsiteY10" fmla="*/ 110945 h 3329262"/>
              <a:gd name="connsiteX11" fmla="*/ 3732914 w 3761891"/>
              <a:gd name="connsiteY11" fmla="*/ 1545242 h 3329262"/>
              <a:gd name="connsiteX12" fmla="*/ 3761354 w 3761891"/>
              <a:gd name="connsiteY12" fmla="*/ 1668288 h 3329262"/>
              <a:gd name="connsiteX13" fmla="*/ 3759241 w 3761891"/>
              <a:gd name="connsiteY13" fmla="*/ 1680884 h 3329262"/>
              <a:gd name="connsiteX14" fmla="*/ 3760171 w 3761891"/>
              <a:gd name="connsiteY14" fmla="*/ 1694227 h 3329262"/>
              <a:gd name="connsiteX15" fmla="*/ 3732830 w 3761891"/>
              <a:gd name="connsiteY15" fmla="*/ 1775536 h 3329262"/>
              <a:gd name="connsiteX16" fmla="*/ 2904738 w 3761891"/>
              <a:gd name="connsiteY16" fmla="*/ 3209833 h 3329262"/>
              <a:gd name="connsiteX17" fmla="*/ 2847993 w 3761891"/>
              <a:gd name="connsiteY17" fmla="*/ 3274166 h 3329262"/>
              <a:gd name="connsiteX18" fmla="*/ 2842511 w 3761891"/>
              <a:gd name="connsiteY18" fmla="*/ 3276841 h 3329262"/>
              <a:gd name="connsiteX19" fmla="*/ 2823691 w 3761891"/>
              <a:gd name="connsiteY19" fmla="*/ 3292368 h 3329262"/>
              <a:gd name="connsiteX20" fmla="*/ 2702910 w 3761891"/>
              <a:gd name="connsiteY20" fmla="*/ 3329262 h 3329262"/>
              <a:gd name="connsiteX21" fmla="*/ 1046726 w 3761891"/>
              <a:gd name="connsiteY21" fmla="*/ 3329262 h 3329262"/>
              <a:gd name="connsiteX22" fmla="*/ 893974 w 3761891"/>
              <a:gd name="connsiteY22" fmla="*/ 3265990 h 3329262"/>
              <a:gd name="connsiteX23" fmla="*/ 883550 w 3761891"/>
              <a:gd name="connsiteY23" fmla="*/ 3250529 h 3329262"/>
              <a:gd name="connsiteX24" fmla="*/ 882566 w 3761891"/>
              <a:gd name="connsiteY24" fmla="*/ 3249619 h 3329262"/>
              <a:gd name="connsiteX25" fmla="*/ 856997 w 3761891"/>
              <a:gd name="connsiteY25" fmla="*/ 3214110 h 3329262"/>
              <a:gd name="connsiteX26" fmla="*/ 28905 w 3761891"/>
              <a:gd name="connsiteY26" fmla="*/ 1779812 h 3329262"/>
              <a:gd name="connsiteX27" fmla="*/ 0 w 3761891"/>
              <a:gd name="connsiteY27" fmla="*/ 1677601 h 3329262"/>
              <a:gd name="connsiteX28" fmla="*/ 2825 w 3761891"/>
              <a:gd name="connsiteY28" fmla="*/ 1647714 h 3329262"/>
              <a:gd name="connsiteX29" fmla="*/ 1647 w 3761891"/>
              <a:gd name="connsiteY29" fmla="*/ 1630828 h 3329262"/>
              <a:gd name="connsiteX30" fmla="*/ 28988 w 3761891"/>
              <a:gd name="connsiteY30" fmla="*/ 1549518 h 332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61891" h="3329262">
                <a:moveTo>
                  <a:pt x="28988" y="1549518"/>
                </a:moveTo>
                <a:lnTo>
                  <a:pt x="857080" y="115221"/>
                </a:lnTo>
                <a:cubicBezTo>
                  <a:pt x="871994" y="89390"/>
                  <a:pt x="891436" y="67805"/>
                  <a:pt x="913826" y="50888"/>
                </a:cubicBezTo>
                <a:lnTo>
                  <a:pt x="929030" y="43468"/>
                </a:lnTo>
                <a:lnTo>
                  <a:pt x="953509" y="26073"/>
                </a:lnTo>
                <a:cubicBezTo>
                  <a:pt x="984118" y="9445"/>
                  <a:pt x="1019195" y="0"/>
                  <a:pt x="1056478" y="0"/>
                </a:cubicBezTo>
                <a:lnTo>
                  <a:pt x="2712663" y="0"/>
                </a:lnTo>
                <a:cubicBezTo>
                  <a:pt x="2742490" y="0"/>
                  <a:pt x="2770904" y="6045"/>
                  <a:pt x="2796749" y="16976"/>
                </a:cubicBezTo>
                <a:lnTo>
                  <a:pt x="2821386" y="33587"/>
                </a:lnTo>
                <a:lnTo>
                  <a:pt x="2848078" y="46612"/>
                </a:lnTo>
                <a:cubicBezTo>
                  <a:pt x="2870467" y="63528"/>
                  <a:pt x="2889909" y="85114"/>
                  <a:pt x="2904822" y="110945"/>
                </a:cubicBezTo>
                <a:lnTo>
                  <a:pt x="3732914" y="1545242"/>
                </a:lnTo>
                <a:cubicBezTo>
                  <a:pt x="3755284" y="1583988"/>
                  <a:pt x="3764287" y="1626784"/>
                  <a:pt x="3761354" y="1668288"/>
                </a:cubicBezTo>
                <a:lnTo>
                  <a:pt x="3759241" y="1680884"/>
                </a:lnTo>
                <a:lnTo>
                  <a:pt x="3760171" y="1694227"/>
                </a:lnTo>
                <a:cubicBezTo>
                  <a:pt x="3756715" y="1722074"/>
                  <a:pt x="3747743" y="1749705"/>
                  <a:pt x="3732830" y="1775536"/>
                </a:cubicBezTo>
                <a:lnTo>
                  <a:pt x="2904738" y="3209833"/>
                </a:lnTo>
                <a:cubicBezTo>
                  <a:pt x="2889824" y="3235664"/>
                  <a:pt x="2870382" y="3257249"/>
                  <a:pt x="2847993" y="3274166"/>
                </a:cubicBezTo>
                <a:lnTo>
                  <a:pt x="2842511" y="3276841"/>
                </a:lnTo>
                <a:lnTo>
                  <a:pt x="2823691" y="3292368"/>
                </a:lnTo>
                <a:cubicBezTo>
                  <a:pt x="2789213" y="3315661"/>
                  <a:pt x="2747650" y="3329261"/>
                  <a:pt x="2702910" y="3329262"/>
                </a:cubicBezTo>
                <a:lnTo>
                  <a:pt x="1046726" y="3329262"/>
                </a:lnTo>
                <a:cubicBezTo>
                  <a:pt x="987073" y="3329262"/>
                  <a:pt x="933067" y="3305083"/>
                  <a:pt x="893974" y="3265990"/>
                </a:cubicBezTo>
                <a:lnTo>
                  <a:pt x="883550" y="3250529"/>
                </a:lnTo>
                <a:lnTo>
                  <a:pt x="882566" y="3249619"/>
                </a:lnTo>
                <a:cubicBezTo>
                  <a:pt x="873042" y="3238879"/>
                  <a:pt x="864454" y="3227025"/>
                  <a:pt x="856997" y="3214110"/>
                </a:cubicBezTo>
                <a:lnTo>
                  <a:pt x="28905" y="1779812"/>
                </a:lnTo>
                <a:cubicBezTo>
                  <a:pt x="10263" y="1747524"/>
                  <a:pt x="904" y="1712423"/>
                  <a:pt x="0" y="1677601"/>
                </a:cubicBezTo>
                <a:lnTo>
                  <a:pt x="2825" y="1647714"/>
                </a:lnTo>
                <a:lnTo>
                  <a:pt x="1647" y="1630828"/>
                </a:lnTo>
                <a:cubicBezTo>
                  <a:pt x="5103" y="1602980"/>
                  <a:pt x="14075" y="1575349"/>
                  <a:pt x="28988" y="1549518"/>
                </a:cubicBezTo>
                <a:close/>
              </a:path>
            </a:pathLst>
          </a:custGeom>
          <a:solidFill>
            <a:srgbClr val="5A1B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区别  </a:t>
            </a:r>
          </a:p>
        </p:txBody>
      </p:sp>
      <p:sp>
        <p:nvSpPr>
          <p:cNvPr id="18" name="矩形 17"/>
          <p:cNvSpPr/>
          <p:nvPr/>
        </p:nvSpPr>
        <p:spPr bwMode="auto">
          <a:xfrm flipH="1">
            <a:off x="1300047" y="3339560"/>
            <a:ext cx="8326437" cy="1000755"/>
          </a:xfrm>
          <a:prstGeom prst="rect">
            <a:avLst/>
          </a:prstGeom>
          <a:solidFill>
            <a:srgbClr val="7E487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9" name="任意多边形 11"/>
          <p:cNvSpPr/>
          <p:nvPr/>
        </p:nvSpPr>
        <p:spPr>
          <a:xfrm>
            <a:off x="9783793" y="3205106"/>
            <a:ext cx="1337952" cy="1135209"/>
          </a:xfrm>
          <a:custGeom>
            <a:avLst/>
            <a:gdLst>
              <a:gd name="connsiteX0" fmla="*/ 28988 w 3761891"/>
              <a:gd name="connsiteY0" fmla="*/ 1549518 h 3329262"/>
              <a:gd name="connsiteX1" fmla="*/ 857080 w 3761891"/>
              <a:gd name="connsiteY1" fmla="*/ 115221 h 3329262"/>
              <a:gd name="connsiteX2" fmla="*/ 913826 w 3761891"/>
              <a:gd name="connsiteY2" fmla="*/ 50888 h 3329262"/>
              <a:gd name="connsiteX3" fmla="*/ 929030 w 3761891"/>
              <a:gd name="connsiteY3" fmla="*/ 43468 h 3329262"/>
              <a:gd name="connsiteX4" fmla="*/ 953509 w 3761891"/>
              <a:gd name="connsiteY4" fmla="*/ 26073 h 3329262"/>
              <a:gd name="connsiteX5" fmla="*/ 1056478 w 3761891"/>
              <a:gd name="connsiteY5" fmla="*/ 0 h 3329262"/>
              <a:gd name="connsiteX6" fmla="*/ 2712663 w 3761891"/>
              <a:gd name="connsiteY6" fmla="*/ 0 h 3329262"/>
              <a:gd name="connsiteX7" fmla="*/ 2796749 w 3761891"/>
              <a:gd name="connsiteY7" fmla="*/ 16976 h 3329262"/>
              <a:gd name="connsiteX8" fmla="*/ 2821386 w 3761891"/>
              <a:gd name="connsiteY8" fmla="*/ 33587 h 3329262"/>
              <a:gd name="connsiteX9" fmla="*/ 2848078 w 3761891"/>
              <a:gd name="connsiteY9" fmla="*/ 46612 h 3329262"/>
              <a:gd name="connsiteX10" fmla="*/ 2904822 w 3761891"/>
              <a:gd name="connsiteY10" fmla="*/ 110945 h 3329262"/>
              <a:gd name="connsiteX11" fmla="*/ 3732914 w 3761891"/>
              <a:gd name="connsiteY11" fmla="*/ 1545242 h 3329262"/>
              <a:gd name="connsiteX12" fmla="*/ 3761354 w 3761891"/>
              <a:gd name="connsiteY12" fmla="*/ 1668288 h 3329262"/>
              <a:gd name="connsiteX13" fmla="*/ 3759241 w 3761891"/>
              <a:gd name="connsiteY13" fmla="*/ 1680884 h 3329262"/>
              <a:gd name="connsiteX14" fmla="*/ 3760171 w 3761891"/>
              <a:gd name="connsiteY14" fmla="*/ 1694227 h 3329262"/>
              <a:gd name="connsiteX15" fmla="*/ 3732830 w 3761891"/>
              <a:gd name="connsiteY15" fmla="*/ 1775536 h 3329262"/>
              <a:gd name="connsiteX16" fmla="*/ 2904738 w 3761891"/>
              <a:gd name="connsiteY16" fmla="*/ 3209833 h 3329262"/>
              <a:gd name="connsiteX17" fmla="*/ 2847993 w 3761891"/>
              <a:gd name="connsiteY17" fmla="*/ 3274166 h 3329262"/>
              <a:gd name="connsiteX18" fmla="*/ 2842511 w 3761891"/>
              <a:gd name="connsiteY18" fmla="*/ 3276841 h 3329262"/>
              <a:gd name="connsiteX19" fmla="*/ 2823691 w 3761891"/>
              <a:gd name="connsiteY19" fmla="*/ 3292368 h 3329262"/>
              <a:gd name="connsiteX20" fmla="*/ 2702910 w 3761891"/>
              <a:gd name="connsiteY20" fmla="*/ 3329262 h 3329262"/>
              <a:gd name="connsiteX21" fmla="*/ 1046726 w 3761891"/>
              <a:gd name="connsiteY21" fmla="*/ 3329262 h 3329262"/>
              <a:gd name="connsiteX22" fmla="*/ 893974 w 3761891"/>
              <a:gd name="connsiteY22" fmla="*/ 3265990 h 3329262"/>
              <a:gd name="connsiteX23" fmla="*/ 883550 w 3761891"/>
              <a:gd name="connsiteY23" fmla="*/ 3250529 h 3329262"/>
              <a:gd name="connsiteX24" fmla="*/ 882566 w 3761891"/>
              <a:gd name="connsiteY24" fmla="*/ 3249619 h 3329262"/>
              <a:gd name="connsiteX25" fmla="*/ 856997 w 3761891"/>
              <a:gd name="connsiteY25" fmla="*/ 3214110 h 3329262"/>
              <a:gd name="connsiteX26" fmla="*/ 28905 w 3761891"/>
              <a:gd name="connsiteY26" fmla="*/ 1779812 h 3329262"/>
              <a:gd name="connsiteX27" fmla="*/ 0 w 3761891"/>
              <a:gd name="connsiteY27" fmla="*/ 1677601 h 3329262"/>
              <a:gd name="connsiteX28" fmla="*/ 2825 w 3761891"/>
              <a:gd name="connsiteY28" fmla="*/ 1647714 h 3329262"/>
              <a:gd name="connsiteX29" fmla="*/ 1647 w 3761891"/>
              <a:gd name="connsiteY29" fmla="*/ 1630828 h 3329262"/>
              <a:gd name="connsiteX30" fmla="*/ 28988 w 3761891"/>
              <a:gd name="connsiteY30" fmla="*/ 1549518 h 332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61891" h="3329262">
                <a:moveTo>
                  <a:pt x="28988" y="1549518"/>
                </a:moveTo>
                <a:lnTo>
                  <a:pt x="857080" y="115221"/>
                </a:lnTo>
                <a:cubicBezTo>
                  <a:pt x="871994" y="89390"/>
                  <a:pt x="891436" y="67805"/>
                  <a:pt x="913826" y="50888"/>
                </a:cubicBezTo>
                <a:lnTo>
                  <a:pt x="929030" y="43468"/>
                </a:lnTo>
                <a:lnTo>
                  <a:pt x="953509" y="26073"/>
                </a:lnTo>
                <a:cubicBezTo>
                  <a:pt x="984118" y="9445"/>
                  <a:pt x="1019195" y="0"/>
                  <a:pt x="1056478" y="0"/>
                </a:cubicBezTo>
                <a:lnTo>
                  <a:pt x="2712663" y="0"/>
                </a:lnTo>
                <a:cubicBezTo>
                  <a:pt x="2742490" y="0"/>
                  <a:pt x="2770904" y="6045"/>
                  <a:pt x="2796749" y="16976"/>
                </a:cubicBezTo>
                <a:lnTo>
                  <a:pt x="2821386" y="33587"/>
                </a:lnTo>
                <a:lnTo>
                  <a:pt x="2848078" y="46612"/>
                </a:lnTo>
                <a:cubicBezTo>
                  <a:pt x="2870467" y="63528"/>
                  <a:pt x="2889909" y="85114"/>
                  <a:pt x="2904822" y="110945"/>
                </a:cubicBezTo>
                <a:lnTo>
                  <a:pt x="3732914" y="1545242"/>
                </a:lnTo>
                <a:cubicBezTo>
                  <a:pt x="3755284" y="1583988"/>
                  <a:pt x="3764287" y="1626784"/>
                  <a:pt x="3761354" y="1668288"/>
                </a:cubicBezTo>
                <a:lnTo>
                  <a:pt x="3759241" y="1680884"/>
                </a:lnTo>
                <a:lnTo>
                  <a:pt x="3760171" y="1694227"/>
                </a:lnTo>
                <a:cubicBezTo>
                  <a:pt x="3756715" y="1722074"/>
                  <a:pt x="3747743" y="1749705"/>
                  <a:pt x="3732830" y="1775536"/>
                </a:cubicBezTo>
                <a:lnTo>
                  <a:pt x="2904738" y="3209833"/>
                </a:lnTo>
                <a:cubicBezTo>
                  <a:pt x="2889824" y="3235664"/>
                  <a:pt x="2870382" y="3257249"/>
                  <a:pt x="2847993" y="3274166"/>
                </a:cubicBezTo>
                <a:lnTo>
                  <a:pt x="2842511" y="3276841"/>
                </a:lnTo>
                <a:lnTo>
                  <a:pt x="2823691" y="3292368"/>
                </a:lnTo>
                <a:cubicBezTo>
                  <a:pt x="2789213" y="3315661"/>
                  <a:pt x="2747650" y="3329261"/>
                  <a:pt x="2702910" y="3329262"/>
                </a:cubicBezTo>
                <a:lnTo>
                  <a:pt x="1046726" y="3329262"/>
                </a:lnTo>
                <a:cubicBezTo>
                  <a:pt x="987073" y="3329262"/>
                  <a:pt x="933067" y="3305083"/>
                  <a:pt x="893974" y="3265990"/>
                </a:cubicBezTo>
                <a:lnTo>
                  <a:pt x="883550" y="3250529"/>
                </a:lnTo>
                <a:lnTo>
                  <a:pt x="882566" y="3249619"/>
                </a:lnTo>
                <a:cubicBezTo>
                  <a:pt x="873042" y="3238879"/>
                  <a:pt x="864454" y="3227025"/>
                  <a:pt x="856997" y="3214110"/>
                </a:cubicBezTo>
                <a:lnTo>
                  <a:pt x="28905" y="1779812"/>
                </a:lnTo>
                <a:cubicBezTo>
                  <a:pt x="10263" y="1747524"/>
                  <a:pt x="904" y="1712423"/>
                  <a:pt x="0" y="1677601"/>
                </a:cubicBezTo>
                <a:lnTo>
                  <a:pt x="2825" y="1647714"/>
                </a:lnTo>
                <a:lnTo>
                  <a:pt x="1647" y="1630828"/>
                </a:lnTo>
                <a:cubicBezTo>
                  <a:pt x="5103" y="1602980"/>
                  <a:pt x="14075" y="1575349"/>
                  <a:pt x="28988" y="1549518"/>
                </a:cubicBezTo>
                <a:close/>
              </a:path>
            </a:pathLst>
          </a:custGeom>
          <a:solidFill>
            <a:srgbClr val="5A1B58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联系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48250" y="106042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运动与静止的关系</a:t>
            </a:r>
          </a:p>
        </p:txBody>
      </p:sp>
      <p:sp>
        <p:nvSpPr>
          <p:cNvPr id="11" name="矩形 10"/>
          <p:cNvSpPr/>
          <p:nvPr/>
        </p:nvSpPr>
        <p:spPr>
          <a:xfrm>
            <a:off x="1457356" y="3449548"/>
            <a:ext cx="81287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在相对静止中有绝对运动的一面，即静中有动；处于绝对运动中的事物都有相对静止的一面，即动中有静。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32015"/>
            <a:ext cx="12192000" cy="3025986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xmlns="" val="1511715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7"/>
          <p:cNvCxnSpPr/>
          <p:nvPr/>
        </p:nvCxnSpPr>
        <p:spPr>
          <a:xfrm>
            <a:off x="6144560" y="1791356"/>
            <a:ext cx="36144" cy="3462624"/>
          </a:xfrm>
          <a:prstGeom prst="line">
            <a:avLst/>
          </a:prstGeom>
          <a:ln>
            <a:solidFill>
              <a:srgbClr val="6A1F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59"/>
          <p:cNvGrpSpPr/>
          <p:nvPr/>
        </p:nvGrpSpPr>
        <p:grpSpPr>
          <a:xfrm>
            <a:off x="1000387" y="1911920"/>
            <a:ext cx="4759414" cy="1610748"/>
            <a:chOff x="1264428" y="1152525"/>
            <a:chExt cx="6847285" cy="2795588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516407" y="2731058"/>
            <a:ext cx="3729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Clr>
                <a:srgbClr val="FF3300"/>
              </a:buClr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夸大相对静止而否定绝对运动</a:t>
            </a:r>
          </a:p>
        </p:txBody>
      </p:sp>
      <p:grpSp>
        <p:nvGrpSpPr>
          <p:cNvPr id="38" name="组合 59"/>
          <p:cNvGrpSpPr/>
          <p:nvPr/>
        </p:nvGrpSpPr>
        <p:grpSpPr>
          <a:xfrm>
            <a:off x="6553850" y="1895441"/>
            <a:ext cx="4655127" cy="1593852"/>
            <a:chOff x="1264428" y="1152525"/>
            <a:chExt cx="6847285" cy="2795588"/>
          </a:xfrm>
        </p:grpSpPr>
        <p:sp>
          <p:nvSpPr>
            <p:cNvPr id="39" name="圆角矩形 38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0" name="圆角矩形 39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85304" y="82111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两种错误倾向</a:t>
            </a:r>
          </a:p>
        </p:txBody>
      </p:sp>
      <p:sp>
        <p:nvSpPr>
          <p:cNvPr id="17" name="五边形 16"/>
          <p:cNvSpPr/>
          <p:nvPr/>
        </p:nvSpPr>
        <p:spPr>
          <a:xfrm>
            <a:off x="0" y="0"/>
            <a:ext cx="4904510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运动的特殊状态</a:t>
            </a:r>
            <a:r>
              <a:rPr lang="en-US" altLang="zh-CN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静止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764586" y="2230702"/>
            <a:ext cx="289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形而上学不变论</a:t>
            </a:r>
            <a:endParaRPr kumimoji="1" lang="zh-CN" altLang="en-US" sz="2400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71555" y="2445055"/>
            <a:ext cx="233910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rgbClr val="FF3300"/>
              </a:buClr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相对主义诡辩论</a:t>
            </a:r>
          </a:p>
        </p:txBody>
      </p:sp>
      <p:sp>
        <p:nvSpPr>
          <p:cNvPr id="5" name="矩形 4"/>
          <p:cNvSpPr/>
          <p:nvPr/>
        </p:nvSpPr>
        <p:spPr>
          <a:xfrm>
            <a:off x="801465" y="4434413"/>
            <a:ext cx="504402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道之大出于天，天不变，道亦不变。</a:t>
            </a:r>
          </a:p>
          <a:p>
            <a:pPr algn="r">
              <a:spcBef>
                <a:spcPct val="0"/>
              </a:spcBef>
            </a:pPr>
            <a:r>
              <a:rPr lang="en-US" altLang="zh-CN" sz="2400" b="1" i="1" dirty="0">
                <a:latin typeface="Kaiti SC" charset="-122"/>
                <a:ea typeface="Kaiti SC" charset="-122"/>
                <a:cs typeface="Kaiti SC" charset="-122"/>
                <a:sym typeface="Symbol" charset="2"/>
              </a:rPr>
              <a:t>——</a:t>
            </a: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董仲舒</a:t>
            </a:r>
            <a:endParaRPr lang="zh-CN" altLang="en-US" sz="2400" dirty="0">
              <a:latin typeface="Kaiti SC" charset="-122"/>
              <a:ea typeface="Kaiti SC" charset="-122"/>
              <a:cs typeface="Kaiti SC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97" y="1632234"/>
            <a:ext cx="2154822" cy="2762471"/>
          </a:xfrm>
          <a:prstGeom prst="rect">
            <a:avLst/>
          </a:prstGeom>
          <a:effectLst>
            <a:softEdge rad="723900"/>
          </a:effectLst>
        </p:spPr>
      </p:pic>
      <p:sp>
        <p:nvSpPr>
          <p:cNvPr id="9" name="矩形 8"/>
          <p:cNvSpPr/>
          <p:nvPr/>
        </p:nvSpPr>
        <p:spPr>
          <a:xfrm>
            <a:off x="6479778" y="4810428"/>
            <a:ext cx="5392767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踏河问题。</a:t>
            </a: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  <a:sym typeface="Symbol" charset="2"/>
              </a:rPr>
              <a:t></a:t>
            </a: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赫拉克利特／克拉底鲁</a:t>
            </a:r>
          </a:p>
        </p:txBody>
      </p:sp>
      <p:sp>
        <p:nvSpPr>
          <p:cNvPr id="13" name="矩形 12"/>
          <p:cNvSpPr/>
          <p:nvPr/>
        </p:nvSpPr>
        <p:spPr>
          <a:xfrm>
            <a:off x="6456958" y="4394705"/>
            <a:ext cx="5636916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白马非马。</a:t>
            </a:r>
            <a:r>
              <a:rPr lang="en-US" altLang="zh-CN" sz="2400" b="1" dirty="0">
                <a:latin typeface="Kaiti SC" charset="-122"/>
                <a:ea typeface="Kaiti SC" charset="-122"/>
                <a:cs typeface="Kaiti SC" charset="-122"/>
              </a:rPr>
              <a:t>——《</a:t>
            </a: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公孙龙子</a:t>
            </a:r>
            <a:r>
              <a:rPr lang="en-US" altLang="zh-CN" sz="2400" b="1" dirty="0">
                <a:latin typeface="Kaiti SC" charset="-122"/>
                <a:ea typeface="Kaiti SC" charset="-122"/>
                <a:cs typeface="Kaiti SC" charset="-122"/>
              </a:rPr>
              <a:t>·</a:t>
            </a: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白马论</a:t>
            </a:r>
            <a:r>
              <a:rPr lang="en-US" altLang="zh-CN" sz="2400" b="1" dirty="0">
                <a:latin typeface="Kaiti SC" charset="-122"/>
                <a:ea typeface="Kaiti SC" charset="-122"/>
                <a:cs typeface="Kaiti SC" charset="-122"/>
              </a:rPr>
              <a:t>》</a:t>
            </a:r>
            <a:endParaRPr lang="zh-CN" altLang="en-US" sz="2800" b="1" dirty="0">
              <a:latin typeface="Kaiti SC" charset="-122"/>
              <a:ea typeface="Kaiti SC" charset="-122"/>
              <a:cs typeface="Kaiti SC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0043" y="2384526"/>
            <a:ext cx="2831782" cy="2496163"/>
          </a:xfrm>
          <a:prstGeom prst="rect">
            <a:avLst/>
          </a:prstGeom>
          <a:effectLst>
            <a:softEdge rad="46990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58490" y="3731713"/>
            <a:ext cx="4485664" cy="3044532"/>
          </a:xfrm>
          <a:prstGeom prst="rect">
            <a:avLst/>
          </a:prstGeom>
          <a:effectLst>
            <a:softEdge rad="1231900"/>
          </a:effectLst>
        </p:spPr>
      </p:pic>
    </p:spTree>
    <p:extLst>
      <p:ext uri="{BB962C8B-B14F-4D97-AF65-F5344CB8AC3E}">
        <p14:creationId xmlns:p14="http://schemas.microsoft.com/office/powerpoint/2010/main" xmlns="" val="1591210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"/>
          <p:cNvSpPr txBox="1">
            <a:spLocks noChangeArrowheads="1"/>
          </p:cNvSpPr>
          <p:nvPr/>
        </p:nvSpPr>
        <p:spPr bwMode="auto">
          <a:xfrm>
            <a:off x="9731375" y="53340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endParaRPr kumimoji="1" lang="zh-CN" altLang="en-US"/>
          </a:p>
        </p:txBody>
      </p:sp>
      <p:grpSp>
        <p:nvGrpSpPr>
          <p:cNvPr id="6" name="组合 59"/>
          <p:cNvGrpSpPr/>
          <p:nvPr/>
        </p:nvGrpSpPr>
        <p:grpSpPr>
          <a:xfrm>
            <a:off x="1828914" y="2029324"/>
            <a:ext cx="9132124" cy="3255195"/>
            <a:chOff x="1264428" y="1152525"/>
            <a:chExt cx="6847285" cy="2795588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2696626" y="2608091"/>
            <a:ext cx="76700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Clr>
                <a:srgbClr val="7E487F"/>
              </a:buClr>
              <a:buSzTx/>
              <a:buFont typeface="ZapfDingbatsITC" charset="0"/>
              <a:buChar char="✤"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静止是运动的量度，不了解静止，就无法了解运动。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Clr>
                <a:srgbClr val="7E487F"/>
              </a:buClr>
              <a:buSzTx/>
              <a:buFont typeface="ZapfDingbatsITC" charset="0"/>
              <a:buChar char="✤"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不了解相对静止，就不可能理解物质的多样性。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Clr>
                <a:srgbClr val="7E487F"/>
              </a:buClr>
              <a:buSzTx/>
              <a:buFont typeface="ZapfDingbatsITC" charset="0"/>
              <a:buChar char="✤"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只有承认事物的相对静止，才能认识和利用事物。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52478" y="1228781"/>
            <a:ext cx="408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7E48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承认相对静止的意义</a:t>
            </a:r>
            <a:endParaRPr lang="zh-CN" altLang="en-US" sz="3200" dirty="0">
              <a:solidFill>
                <a:srgbClr val="7E487F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1" name="五边形 10"/>
          <p:cNvSpPr/>
          <p:nvPr/>
        </p:nvSpPr>
        <p:spPr>
          <a:xfrm>
            <a:off x="-1" y="0"/>
            <a:ext cx="5047013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运动的特殊状态</a:t>
            </a:r>
            <a:r>
              <a:rPr lang="en-US" altLang="zh-CN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静止</a:t>
            </a:r>
          </a:p>
        </p:txBody>
      </p:sp>
    </p:spTree>
    <p:extLst>
      <p:ext uri="{BB962C8B-B14F-4D97-AF65-F5344CB8AC3E}">
        <p14:creationId xmlns:p14="http://schemas.microsoft.com/office/powerpoint/2010/main" xmlns="" val="1379993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"/>
          <p:cNvSpPr txBox="1">
            <a:spLocks noChangeArrowheads="1"/>
          </p:cNvSpPr>
          <p:nvPr/>
        </p:nvSpPr>
        <p:spPr bwMode="auto">
          <a:xfrm>
            <a:off x="9731375" y="53340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endParaRPr kumimoji="1" lang="zh-CN" altLang="en-US"/>
          </a:p>
        </p:txBody>
      </p:sp>
      <p:sp>
        <p:nvSpPr>
          <p:cNvPr id="4" name="11 Rectángulo"/>
          <p:cNvSpPr/>
          <p:nvPr/>
        </p:nvSpPr>
        <p:spPr>
          <a:xfrm>
            <a:off x="1692420" y="816363"/>
            <a:ext cx="1789917" cy="792162"/>
          </a:xfrm>
          <a:prstGeom prst="parallelogram">
            <a:avLst/>
          </a:prstGeom>
          <a:solidFill>
            <a:srgbClr val="7E487F">
              <a:alpha val="96000"/>
            </a:srgbClr>
          </a:solidFill>
          <a:ln w="3810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案例</a:t>
            </a:r>
            <a:r>
              <a:rPr lang="en-US" altLang="zh-CN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1</a:t>
            </a:r>
            <a:endParaRPr lang="es-ES" sz="3200" b="1" dirty="0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0" y="0"/>
            <a:ext cx="4904510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运动的特殊状态</a:t>
            </a:r>
            <a:r>
              <a:rPr lang="en-US" altLang="zh-CN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静止</a:t>
            </a:r>
          </a:p>
        </p:txBody>
      </p:sp>
      <p:sp>
        <p:nvSpPr>
          <p:cNvPr id="9" name="矩形 8"/>
          <p:cNvSpPr/>
          <p:nvPr/>
        </p:nvSpPr>
        <p:spPr>
          <a:xfrm>
            <a:off x="1163080" y="1205278"/>
            <a:ext cx="10011649" cy="2447124"/>
          </a:xfrm>
          <a:prstGeom prst="rect">
            <a:avLst/>
          </a:prstGeom>
          <a:noFill/>
          <a:ln w="76200">
            <a:solidFill>
              <a:srgbClr val="7E487F">
                <a:alpha val="2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1434872" y="1713410"/>
            <a:ext cx="94680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 古代希腊有一位诡辩家叫欧布里德，向邻居借了一笔钱，约定一月后归还。到期了，邻居要他还钱，他故作惊讶地说：“我没有借你的钱呀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!” 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邻居说：“您忘了吗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?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是上月向我借的。”他说：“对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!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上月我借了你的钱。不过哲学家说，一切皆流，一切皆变。现在的我已经不是一个月前向你错钱的我了，你怎么能叫现在的我为过去的我还钱呢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?” 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pPr algn="just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 如何回答？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7668" y="2453135"/>
            <a:ext cx="5047057" cy="2398534"/>
          </a:xfrm>
          <a:prstGeom prst="rect">
            <a:avLst/>
          </a:prstGeom>
          <a:effectLst>
            <a:softEdge rad="876300"/>
          </a:effectLst>
        </p:spPr>
      </p:pic>
      <p:sp>
        <p:nvSpPr>
          <p:cNvPr id="11" name="11 Rectángulo"/>
          <p:cNvSpPr/>
          <p:nvPr/>
        </p:nvSpPr>
        <p:spPr>
          <a:xfrm>
            <a:off x="1434872" y="3730103"/>
            <a:ext cx="2047465" cy="792162"/>
          </a:xfrm>
          <a:prstGeom prst="parallelogram">
            <a:avLst/>
          </a:prstGeom>
          <a:solidFill>
            <a:srgbClr val="7E487F">
              <a:alpha val="96000"/>
            </a:srgbClr>
          </a:solidFill>
          <a:ln w="3810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案例</a:t>
            </a:r>
            <a:r>
              <a:rPr lang="en-US" altLang="zh-CN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2</a:t>
            </a:r>
            <a:endParaRPr lang="es-ES" sz="3200" b="1" dirty="0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76873" y="4041317"/>
            <a:ext cx="9997856" cy="1730091"/>
          </a:xfrm>
          <a:prstGeom prst="rect">
            <a:avLst/>
          </a:prstGeom>
          <a:noFill/>
          <a:ln w="76200">
            <a:solidFill>
              <a:srgbClr val="7E487F">
                <a:alpha val="2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3" name="矩形 12"/>
          <p:cNvSpPr/>
          <p:nvPr/>
        </p:nvSpPr>
        <p:spPr>
          <a:xfrm>
            <a:off x="1434872" y="4447900"/>
            <a:ext cx="9631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 </a:t>
            </a: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有一副对联，上联是“橘子洲，洲旁舟，舟行洲不行”，下联是“天心阁，阁中鸽，鸽飞阁不飞”，请问这副对联所含哲理是什么？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pPr algn="just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 </a:t>
            </a: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试简述其内容。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pic>
        <p:nvPicPr>
          <p:cNvPr id="14" name="图片 1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56789" y="5154743"/>
            <a:ext cx="1144649" cy="1048610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xmlns="" val="1595397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-1" y="0"/>
            <a:ext cx="7053944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 dirty="0">
                <a:latin typeface="Kaiti SC" charset="-122"/>
                <a:ea typeface="Kaiti SC" charset="-122"/>
                <a:cs typeface="Kaiti SC" charset="-122"/>
              </a:rPr>
              <a:t>物质运动的存在形式</a:t>
            </a:r>
            <a:r>
              <a:rPr kumimoji="1" lang="en-US" altLang="zh-CN" sz="3200" dirty="0">
                <a:latin typeface="Kaiti SC" charset="-122"/>
                <a:ea typeface="Kaiti SC" charset="-122"/>
                <a:cs typeface="Kaiti SC" charset="-122"/>
              </a:rPr>
              <a:t>——</a:t>
            </a:r>
            <a:r>
              <a:rPr kumimoji="1" lang="zh-CN" altLang="en-US" sz="3200" dirty="0">
                <a:latin typeface="Kaiti SC" charset="-122"/>
                <a:ea typeface="Kaiti SC" charset="-122"/>
                <a:cs typeface="Kaiti SC" charset="-122"/>
              </a:rPr>
              <a:t>时间和空间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547" y="733588"/>
            <a:ext cx="2798435" cy="4192839"/>
          </a:xfrm>
          <a:prstGeom prst="rect">
            <a:avLst/>
          </a:prstGeom>
          <a:effectLst>
            <a:softEdge rad="977900"/>
          </a:effectLst>
        </p:spPr>
      </p:pic>
      <p:grpSp>
        <p:nvGrpSpPr>
          <p:cNvPr id="7" name="Group 16"/>
          <p:cNvGrpSpPr/>
          <p:nvPr/>
        </p:nvGrpSpPr>
        <p:grpSpPr>
          <a:xfrm>
            <a:off x="773983" y="1011042"/>
            <a:ext cx="1085850" cy="1280160"/>
            <a:chOff x="1120775" y="1730534"/>
            <a:chExt cx="1085850" cy="1280160"/>
          </a:xfrm>
        </p:grpSpPr>
        <p:cxnSp>
          <p:nvCxnSpPr>
            <p:cNvPr id="8" name="Straight Connector 17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</p:cxnSp>
        <p:grpSp>
          <p:nvGrpSpPr>
            <p:cNvPr id="9" name="Group 18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10" name="Trapezoid 19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rgbClr val="967E96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anose="02050604050505020204"/>
                  <a:ea typeface=""/>
                  <a:cs typeface=""/>
                </a:endParaRPr>
              </a:p>
            </p:txBody>
          </p:sp>
          <p:sp>
            <p:nvSpPr>
              <p:cNvPr id="11" name="Parallelogram 20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rgbClr val="967E96">
                  <a:lumMod val="7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anose="02050604050505020204"/>
                  <a:ea typeface=""/>
                  <a:cs typeface=""/>
                </a:endParaRPr>
              </a:p>
            </p:txBody>
          </p:sp>
          <p:sp>
            <p:nvSpPr>
              <p:cNvPr id="12" name="Freeform 21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" fmla="*/ 0 w 838200"/>
                  <a:gd name="connsiteY0" fmla="*/ 0 h 657225"/>
                  <a:gd name="connsiteX1" fmla="*/ 6096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" fmla="*/ 0 w 838200"/>
                  <a:gd name="connsiteY0" fmla="*/ 0 h 657225"/>
                  <a:gd name="connsiteX1" fmla="*/ 483079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" fmla="*/ 0 w 838200"/>
                  <a:gd name="connsiteY0" fmla="*/ 0 h 657225"/>
                  <a:gd name="connsiteX1" fmla="*/ 483079 w 838200"/>
                  <a:gd name="connsiteY1" fmla="*/ 0 h 657225"/>
                  <a:gd name="connsiteX2" fmla="*/ 602916 w 838200"/>
                  <a:gd name="connsiteY2" fmla="*/ 0 h 657225"/>
                  <a:gd name="connsiteX3" fmla="*/ 838200 w 838200"/>
                  <a:gd name="connsiteY3" fmla="*/ 657225 h 657225"/>
                  <a:gd name="connsiteX4" fmla="*/ 0 w 838200"/>
                  <a:gd name="connsiteY4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7E96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anose="02050604050505020204"/>
                  <a:ea typeface=""/>
                  <a:cs typeface="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773983" y="15648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时间</a:t>
            </a:r>
          </a:p>
        </p:txBody>
      </p:sp>
      <p:grpSp>
        <p:nvGrpSpPr>
          <p:cNvPr id="15" name="组合 59"/>
          <p:cNvGrpSpPr/>
          <p:nvPr/>
        </p:nvGrpSpPr>
        <p:grpSpPr>
          <a:xfrm>
            <a:off x="2079384" y="1487790"/>
            <a:ext cx="6858838" cy="726344"/>
            <a:chOff x="1264428" y="1152525"/>
            <a:chExt cx="6847285" cy="2795588"/>
          </a:xfrm>
        </p:grpSpPr>
        <p:sp>
          <p:nvSpPr>
            <p:cNvPr id="16" name="圆角矩形 15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343417" y="1613211"/>
            <a:ext cx="643866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物质运动的持续性、顺序性，特点是一维性。</a:t>
            </a:r>
          </a:p>
        </p:txBody>
      </p:sp>
      <p:grpSp>
        <p:nvGrpSpPr>
          <p:cNvPr id="19" name="Group 15"/>
          <p:cNvGrpSpPr/>
          <p:nvPr/>
        </p:nvGrpSpPr>
        <p:grpSpPr>
          <a:xfrm>
            <a:off x="760021" y="2384867"/>
            <a:ext cx="1085850" cy="1280160"/>
            <a:chOff x="1120775" y="1730534"/>
            <a:chExt cx="1085850" cy="1280160"/>
          </a:xfrm>
        </p:grpSpPr>
        <p:cxnSp>
          <p:nvCxnSpPr>
            <p:cNvPr id="20" name="Straight Connector 14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</p:cxnSp>
        <p:grpSp>
          <p:nvGrpSpPr>
            <p:cNvPr id="21" name="Group 11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22" name="Trapezoid 7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rgbClr val="6F8183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anose="02050604050505020204"/>
                  <a:ea typeface=""/>
                  <a:cs typeface=""/>
                </a:endParaRPr>
              </a:p>
            </p:txBody>
          </p:sp>
          <p:sp>
            <p:nvSpPr>
              <p:cNvPr id="23" name="Parallelogram 9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rgbClr val="6F8183">
                  <a:lumMod val="7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anose="02050604050505020204"/>
                  <a:ea typeface=""/>
                  <a:cs typeface=""/>
                </a:endParaRPr>
              </a:p>
            </p:txBody>
          </p:sp>
          <p:sp>
            <p:nvSpPr>
              <p:cNvPr id="24" name="Freeform 10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" fmla="*/ 0 w 838200"/>
                  <a:gd name="connsiteY0" fmla="*/ 0 h 657225"/>
                  <a:gd name="connsiteX1" fmla="*/ 6096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" fmla="*/ 0 w 838200"/>
                  <a:gd name="connsiteY0" fmla="*/ 0 h 657225"/>
                  <a:gd name="connsiteX1" fmla="*/ 483079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" fmla="*/ 0 w 838200"/>
                  <a:gd name="connsiteY0" fmla="*/ 0 h 657225"/>
                  <a:gd name="connsiteX1" fmla="*/ 483079 w 838200"/>
                  <a:gd name="connsiteY1" fmla="*/ 0 h 657225"/>
                  <a:gd name="connsiteX2" fmla="*/ 602916 w 838200"/>
                  <a:gd name="connsiteY2" fmla="*/ 0 h 657225"/>
                  <a:gd name="connsiteX3" fmla="*/ 838200 w 838200"/>
                  <a:gd name="connsiteY3" fmla="*/ 657225 h 657225"/>
                  <a:gd name="connsiteX4" fmla="*/ 0 w 838200"/>
                  <a:gd name="connsiteY4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8183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anose="02050604050505020204"/>
                  <a:ea typeface=""/>
                  <a:cs typeface="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760020" y="290963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空间</a:t>
            </a:r>
          </a:p>
        </p:txBody>
      </p:sp>
      <p:grpSp>
        <p:nvGrpSpPr>
          <p:cNvPr id="27" name="组合 59"/>
          <p:cNvGrpSpPr/>
          <p:nvPr/>
        </p:nvGrpSpPr>
        <p:grpSpPr>
          <a:xfrm>
            <a:off x="2095703" y="2909631"/>
            <a:ext cx="6858838" cy="726344"/>
            <a:chOff x="1264428" y="1152525"/>
            <a:chExt cx="6847285" cy="2795588"/>
          </a:xfrm>
        </p:grpSpPr>
        <p:sp>
          <p:nvSpPr>
            <p:cNvPr id="28" name="圆角矩形 27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9" name="圆角矩形 28"/>
            <p:cNvSpPr/>
            <p:nvPr/>
          </p:nvSpPr>
          <p:spPr bwMode="auto">
            <a:xfrm>
              <a:off x="1473978" y="1362076"/>
              <a:ext cx="6428185" cy="2306242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30" name="矩形 29"/>
          <p:cNvSpPr/>
          <p:nvPr/>
        </p:nvSpPr>
        <p:spPr>
          <a:xfrm>
            <a:off x="2317336" y="3041970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物质运动的广延性、伸张性，特点是三维性。</a:t>
            </a:r>
          </a:p>
        </p:txBody>
      </p:sp>
      <p:sp>
        <p:nvSpPr>
          <p:cNvPr id="31" name="矩形 30"/>
          <p:cNvSpPr/>
          <p:nvPr/>
        </p:nvSpPr>
        <p:spPr>
          <a:xfrm>
            <a:off x="7817084" y="4635110"/>
            <a:ext cx="43749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“</a:t>
            </a:r>
            <a:r>
              <a:rPr lang="zh-CN" altLang="en-US" sz="4800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久</a:t>
            </a:r>
            <a:r>
              <a:rPr lang="en-US" altLang="zh-CN" sz="4800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”</a:t>
            </a:r>
            <a:r>
              <a:rPr lang="zh-CN" altLang="en-US" sz="4800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合古今旦暮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767697" y="53959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墨子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3982" y="3884337"/>
            <a:ext cx="6996507" cy="256637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3" name="图片 3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17103" y="5362119"/>
            <a:ext cx="1194335" cy="1088595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xmlns="" val="45559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>
            <a:off x="2359386" y="997919"/>
            <a:ext cx="1301106" cy="1301106"/>
            <a:chOff x="2683251" y="1980687"/>
            <a:chExt cx="1301106" cy="1301106"/>
          </a:xfrm>
          <a:solidFill>
            <a:srgbClr val="6A1F5F">
              <a:alpha val="57000"/>
            </a:srgb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椭圆 2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" name="TextBox 107"/>
            <p:cNvSpPr txBox="1"/>
            <p:nvPr/>
          </p:nvSpPr>
          <p:spPr>
            <a:xfrm>
              <a:off x="3002623" y="2185262"/>
              <a:ext cx="492443" cy="830997"/>
            </a:xfrm>
            <a:prstGeom prst="rect">
              <a:avLst/>
            </a:prstGeom>
            <a:solidFill>
              <a:srgbClr val="6A1F5F">
                <a:alpha val="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" name="直接连接符 37"/>
          <p:cNvCxnSpPr/>
          <p:nvPr/>
        </p:nvCxnSpPr>
        <p:spPr>
          <a:xfrm flipV="1">
            <a:off x="3977341" y="967438"/>
            <a:ext cx="0" cy="1301107"/>
          </a:xfrm>
          <a:prstGeom prst="line">
            <a:avLst/>
          </a:prstGeom>
          <a:ln w="12700">
            <a:solidFill>
              <a:srgbClr val="6A1F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94190" y="1387160"/>
            <a:ext cx="5838605" cy="646331"/>
          </a:xfrm>
          <a:prstGeom prst="rect">
            <a:avLst/>
          </a:prstGeom>
          <a:solidFill>
            <a:srgbClr val="6A1F5F">
              <a:alpha val="78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事物之间的</a:t>
            </a:r>
            <a:r>
              <a:rPr lang="zh-CN" altLang="en-US" sz="3600" b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样态：普遍联系</a:t>
            </a:r>
            <a:endParaRPr lang="zh-CN" altLang="en-US" sz="36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9386" y="2473120"/>
            <a:ext cx="7900720" cy="3535180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xmlns="" val="19223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文本框 1"/>
          <p:cNvSpPr txBox="1">
            <a:spLocks noChangeArrowheads="1"/>
          </p:cNvSpPr>
          <p:nvPr/>
        </p:nvSpPr>
        <p:spPr bwMode="auto">
          <a:xfrm>
            <a:off x="9731375" y="53340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endParaRPr kumimoji="1" lang="zh-CN" altLang="en-US"/>
          </a:p>
        </p:txBody>
      </p:sp>
      <p:sp>
        <p:nvSpPr>
          <p:cNvPr id="5" name="任意多边形 38"/>
          <p:cNvSpPr/>
          <p:nvPr/>
        </p:nvSpPr>
        <p:spPr>
          <a:xfrm>
            <a:off x="4679411" y="2295524"/>
            <a:ext cx="2667539" cy="4086225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rgbClr val="C0C2CC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just">
              <a:lnSpc>
                <a:spcPct val="150000"/>
              </a:lnSpc>
              <a:defRPr/>
            </a:pPr>
            <a:endParaRPr lang="zh-CN" altLang="en-US" dirty="0">
              <a:solidFill>
                <a:sysClr val="windowText" lastClr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任意多边形 38"/>
          <p:cNvSpPr/>
          <p:nvPr/>
        </p:nvSpPr>
        <p:spPr>
          <a:xfrm>
            <a:off x="1497130" y="2284060"/>
            <a:ext cx="2632386" cy="4086225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just"/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8" name="任意多边形 38"/>
          <p:cNvSpPr/>
          <p:nvPr/>
        </p:nvSpPr>
        <p:spPr>
          <a:xfrm>
            <a:off x="7981950" y="2295525"/>
            <a:ext cx="2658341" cy="4086225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rgbClr val="C0C2CC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just">
              <a:lnSpc>
                <a:spcPct val="80000"/>
              </a:lnSpc>
            </a:pPr>
            <a:endParaRPr lang="en-US" altLang="zh-CN" sz="2000" b="1" dirty="0">
              <a:solidFill>
                <a:schemeClr val="tx1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9" name="任意多边形 30"/>
          <p:cNvSpPr/>
          <p:nvPr/>
        </p:nvSpPr>
        <p:spPr>
          <a:xfrm>
            <a:off x="2046652" y="1761774"/>
            <a:ext cx="1296988" cy="869950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rgbClr val="5A1B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2800" dirty="0">
                <a:solidFill>
                  <a:sysClr val="windowText" lastClr="000000"/>
                </a:solidFill>
                <a:latin typeface="Microsoft YaHei" charset="0"/>
                <a:ea typeface="Microsoft YaHei" charset="0"/>
                <a:cs typeface="Microsoft YaHei" charset="0"/>
              </a:rPr>
              <a:t>01</a:t>
            </a:r>
            <a:endParaRPr lang="zh-CN" altLang="en-US" sz="2800" dirty="0">
              <a:solidFill>
                <a:sysClr val="windowText" lastClr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任意多边形 30"/>
          <p:cNvSpPr/>
          <p:nvPr/>
        </p:nvSpPr>
        <p:spPr>
          <a:xfrm>
            <a:off x="5260769" y="1760042"/>
            <a:ext cx="1296987" cy="869950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rgbClr val="5A1B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2800" dirty="0">
                <a:solidFill>
                  <a:sysClr val="windowText" lastClr="000000"/>
                </a:solidFill>
                <a:latin typeface="Microsoft YaHei" charset="0"/>
                <a:ea typeface="Microsoft YaHei" charset="0"/>
                <a:cs typeface="Microsoft YaHei" charset="0"/>
              </a:rPr>
              <a:t>02</a:t>
            </a:r>
            <a:endParaRPr lang="zh-CN" altLang="en-US" sz="2800" dirty="0">
              <a:solidFill>
                <a:sysClr val="windowText" lastClr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任意多边形 30"/>
          <p:cNvSpPr/>
          <p:nvPr/>
        </p:nvSpPr>
        <p:spPr>
          <a:xfrm>
            <a:off x="8528050" y="1770063"/>
            <a:ext cx="1296988" cy="871537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rgbClr val="5A1B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2800" dirty="0">
                <a:solidFill>
                  <a:sysClr val="windowText" lastClr="000000"/>
                </a:solidFill>
                <a:latin typeface="Microsoft YaHei" charset="0"/>
                <a:ea typeface="Microsoft YaHei" charset="0"/>
                <a:cs typeface="Microsoft YaHei" charset="0"/>
              </a:rPr>
              <a:t>03</a:t>
            </a:r>
            <a:endParaRPr lang="zh-CN" altLang="en-US" sz="2800" dirty="0">
              <a:solidFill>
                <a:sysClr val="windowText" lastClr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753" name="矩形 10"/>
          <p:cNvSpPr>
            <a:spLocks noChangeArrowheads="1"/>
          </p:cNvSpPr>
          <p:nvPr/>
        </p:nvSpPr>
        <p:spPr bwMode="auto">
          <a:xfrm>
            <a:off x="3805160" y="936263"/>
            <a:ext cx="42082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“联系和发展的普遍性”</a:t>
            </a:r>
          </a:p>
        </p:txBody>
      </p:sp>
      <p:sp>
        <p:nvSpPr>
          <p:cNvPr id="11" name="五边形 10"/>
          <p:cNvSpPr/>
          <p:nvPr/>
        </p:nvSpPr>
        <p:spPr>
          <a:xfrm>
            <a:off x="-1" y="0"/>
            <a:ext cx="5260770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事物的普遍联系</a:t>
            </a:r>
            <a:r>
              <a:rPr lang="en-US" altLang="zh-CN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案例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4560" y="2762067"/>
            <a:ext cx="21555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Kaiti SC" charset="-122"/>
                <a:ea typeface="Kaiti SC" charset="-122"/>
                <a:cs typeface="Kaiti SC" charset="-122"/>
              </a:rPr>
              <a:t>          民谣 </a:t>
            </a:r>
          </a:p>
          <a:p>
            <a:pPr algn="just"/>
            <a:r>
              <a:rPr lang="zh-CN" altLang="en-US" sz="2000" b="1" dirty="0">
                <a:latin typeface="Kaiti SC" charset="-122"/>
                <a:ea typeface="Kaiti SC" charset="-122"/>
                <a:cs typeface="Kaiti SC" charset="-122"/>
              </a:rPr>
              <a:t>丢失一个钉子；坏了一只蹄铁；坏了一只蹄铁，折了一匹战马；折了一匹战马，伤了一位骑士；伤了一位骑士，输了一场战斗；输了一场战斗，亡了一个帝国。</a:t>
            </a:r>
            <a:endParaRPr lang="en-US" altLang="zh-CN" sz="2000" b="1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69143" y="2762067"/>
            <a:ext cx="228807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Kaiti SC" charset="-122"/>
                <a:ea typeface="Kaiti SC" charset="-122"/>
                <a:cs typeface="Kaiti SC" charset="-122"/>
              </a:rPr>
              <a:t>蝴蝶效应 </a:t>
            </a:r>
          </a:p>
          <a:p>
            <a:pPr algn="just"/>
            <a:r>
              <a:rPr lang="zh-CN" altLang="en-US" sz="2000" b="1" dirty="0">
                <a:latin typeface="Kaiti SC" charset="-122"/>
                <a:ea typeface="Kaiti SC" charset="-122"/>
                <a:cs typeface="Kaiti SC" charset="-122"/>
              </a:rPr>
              <a:t>蝴蝶效应，是指在一个动力系统中，初始条件下微小的变化能带动整个系统的长期的巨大的连锁反应。这是一种混沌现象。蝴蝶效应描述了事物之间相互联系的事实。</a:t>
            </a:r>
            <a:endParaRPr lang="en-US" altLang="zh-CN" sz="2000" b="1" dirty="0">
              <a:latin typeface="Kaiti SC" charset="-122"/>
              <a:ea typeface="Kaiti SC" charset="-122"/>
              <a:cs typeface="Kaiti SC" charset="-122"/>
            </a:endParaRPr>
          </a:p>
          <a:p>
            <a:pPr algn="just"/>
            <a:endParaRPr lang="en-US" altLang="zh-CN" sz="2000" b="1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71683" y="2977057"/>
            <a:ext cx="2215301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Kaiti SC" charset="-122"/>
                <a:ea typeface="Kaiti SC" charset="-122"/>
                <a:cs typeface="Kaiti SC" charset="-122"/>
              </a:rPr>
              <a:t>“蝴蝶”案例 </a:t>
            </a:r>
          </a:p>
          <a:p>
            <a:pPr algn="just"/>
            <a:r>
              <a:rPr lang="en-US" altLang="zh-CN" sz="2000" b="1" dirty="0">
                <a:latin typeface="Kaiti SC" charset="-122"/>
                <a:ea typeface="Kaiti SC" charset="-122"/>
                <a:cs typeface="Kaiti SC" charset="-122"/>
              </a:rPr>
              <a:t>1998</a:t>
            </a:r>
            <a:r>
              <a:rPr lang="zh-CN" altLang="en-US" sz="2000" b="1" dirty="0">
                <a:latin typeface="Kaiti SC" charset="-122"/>
                <a:ea typeface="Kaiti SC" charset="-122"/>
                <a:cs typeface="Kaiti SC" charset="-122"/>
              </a:rPr>
              <a:t>年太平洋上出现的“厄尔尼诺”现象就是大气运动引的“蝴蝶效应”；</a:t>
            </a:r>
          </a:p>
          <a:p>
            <a:pPr algn="just"/>
            <a:r>
              <a:rPr lang="zh-CN" altLang="en-US" sz="2000" b="1" dirty="0">
                <a:latin typeface="Kaiti SC" charset="-122"/>
                <a:ea typeface="Kaiti SC" charset="-122"/>
                <a:cs typeface="Kaiti SC" charset="-122"/>
              </a:rPr>
              <a:t>       </a:t>
            </a:r>
            <a:r>
              <a:rPr lang="en-US" altLang="zh-CN" sz="2000" b="1" dirty="0">
                <a:latin typeface="Kaiti SC" charset="-122"/>
                <a:ea typeface="Kaiti SC" charset="-122"/>
                <a:cs typeface="Kaiti SC" charset="-122"/>
              </a:rPr>
              <a:t>2008</a:t>
            </a:r>
            <a:r>
              <a:rPr lang="zh-CN" altLang="en-US" sz="2000" b="1" dirty="0">
                <a:latin typeface="Kaiti SC" charset="-122"/>
                <a:ea typeface="Kaiti SC" charset="-122"/>
                <a:cs typeface="Kaiti SC" charset="-122"/>
              </a:rPr>
              <a:t>年发生的金融危机实际上就是经济领域中的“蝴蝶效应”。</a:t>
            </a:r>
            <a:endParaRPr lang="en-US" altLang="zh-CN" sz="2000" b="1" dirty="0">
              <a:latin typeface="Kaiti SC" charset="-122"/>
              <a:ea typeface="Kaiti SC" charset="-122"/>
              <a:cs typeface="Kaiti SC" charset="-122"/>
            </a:endParaRPr>
          </a:p>
          <a:p>
            <a:pPr algn="just">
              <a:lnSpc>
                <a:spcPct val="80000"/>
              </a:lnSpc>
            </a:pPr>
            <a:r>
              <a:rPr lang="zh-CN" altLang="en-US" b="1" dirty="0">
                <a:latin typeface="Kaiti SC" charset="-122"/>
                <a:ea typeface="Kaiti SC" charset="-122"/>
                <a:cs typeface="Kaiti SC" charset="-122"/>
              </a:rPr>
              <a:t>   </a:t>
            </a:r>
            <a:endParaRPr lang="en-US" altLang="zh-CN" b="1" dirty="0">
              <a:latin typeface="Kaiti SC" charset="-122"/>
              <a:ea typeface="Kaiti SC" charset="-122"/>
              <a:cs typeface="Kaiti SC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44222" y="0"/>
            <a:ext cx="5147778" cy="3260558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xmlns="" val="1052171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文本框 1"/>
          <p:cNvSpPr txBox="1">
            <a:spLocks noChangeArrowheads="1"/>
          </p:cNvSpPr>
          <p:nvPr/>
        </p:nvSpPr>
        <p:spPr bwMode="auto">
          <a:xfrm>
            <a:off x="9731375" y="53340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endParaRPr kumimoji="1" lang="zh-CN" altLang="en-US"/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xmlns="" val="1953760693"/>
              </p:ext>
            </p:extLst>
          </p:nvPr>
        </p:nvGraphicFramePr>
        <p:xfrm>
          <a:off x="-450270" y="1284974"/>
          <a:ext cx="7016328" cy="4581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678" name="文本框 3"/>
          <p:cNvSpPr txBox="1">
            <a:spLocks noChangeArrowheads="1"/>
          </p:cNvSpPr>
          <p:nvPr/>
        </p:nvSpPr>
        <p:spPr bwMode="auto">
          <a:xfrm>
            <a:off x="5860470" y="3160247"/>
            <a:ext cx="55220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联系是事物内部各要素之间和事物之间相互影响、相互制约、相互作用的关系。</a:t>
            </a:r>
          </a:p>
        </p:txBody>
      </p:sp>
      <p:sp>
        <p:nvSpPr>
          <p:cNvPr id="9" name="五边形 8"/>
          <p:cNvSpPr/>
          <p:nvPr/>
        </p:nvSpPr>
        <p:spPr>
          <a:xfrm>
            <a:off x="-1" y="0"/>
            <a:ext cx="5284520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事物的普遍联系</a:t>
            </a:r>
            <a:r>
              <a:rPr lang="en-US" altLang="zh-CN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特点</a:t>
            </a:r>
          </a:p>
        </p:txBody>
      </p:sp>
      <p:sp>
        <p:nvSpPr>
          <p:cNvPr id="10" name="矩形 9"/>
          <p:cNvSpPr/>
          <p:nvPr/>
        </p:nvSpPr>
        <p:spPr>
          <a:xfrm>
            <a:off x="5712030" y="2933067"/>
            <a:ext cx="5670467" cy="1285359"/>
          </a:xfrm>
          <a:prstGeom prst="rect">
            <a:avLst/>
          </a:prstGeom>
          <a:noFill/>
          <a:ln w="76200">
            <a:solidFill>
              <a:srgbClr val="7E487F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7" name="图片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90575" y="5268090"/>
            <a:ext cx="1254344" cy="1149101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xmlns="" val="195522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393382" y="0"/>
            <a:ext cx="2798618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任意多边形 24"/>
          <p:cNvSpPr/>
          <p:nvPr/>
        </p:nvSpPr>
        <p:spPr>
          <a:xfrm rot="1177648" flipH="1" flipV="1">
            <a:off x="7511868" y="-452471"/>
            <a:ext cx="5526256" cy="8503707"/>
          </a:xfrm>
          <a:custGeom>
            <a:avLst/>
            <a:gdLst>
              <a:gd name="connsiteX0" fmla="*/ 5774280 w 5774280"/>
              <a:gd name="connsiteY0" fmla="*/ 7275353 h 8476540"/>
              <a:gd name="connsiteX1" fmla="*/ 2333635 w 5774280"/>
              <a:gd name="connsiteY1" fmla="*/ 8476540 h 8476540"/>
              <a:gd name="connsiteX2" fmla="*/ 2333635 w 5774280"/>
              <a:gd name="connsiteY2" fmla="*/ 1218479 h 8476540"/>
              <a:gd name="connsiteX3" fmla="*/ 5450 w 5774280"/>
              <a:gd name="connsiteY3" fmla="*/ 2031288 h 8476540"/>
              <a:gd name="connsiteX4" fmla="*/ 0 w 5774280"/>
              <a:gd name="connsiteY4" fmla="*/ 2015898 h 8476540"/>
              <a:gd name="connsiteX5" fmla="*/ 5774279 w 5774280"/>
              <a:gd name="connsiteY5" fmla="*/ 0 h 8476540"/>
              <a:gd name="connsiteX6" fmla="*/ 5774280 w 5774280"/>
              <a:gd name="connsiteY6" fmla="*/ 7275353 h 847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74280" h="8476540">
                <a:moveTo>
                  <a:pt x="5774280" y="7275353"/>
                </a:moveTo>
                <a:lnTo>
                  <a:pt x="2333635" y="8476540"/>
                </a:lnTo>
                <a:lnTo>
                  <a:pt x="2333635" y="1218479"/>
                </a:lnTo>
                <a:lnTo>
                  <a:pt x="5450" y="2031288"/>
                </a:lnTo>
                <a:lnTo>
                  <a:pt x="0" y="2015898"/>
                </a:lnTo>
                <a:lnTo>
                  <a:pt x="5774279" y="0"/>
                </a:lnTo>
                <a:lnTo>
                  <a:pt x="5774280" y="7275353"/>
                </a:lnTo>
                <a:close/>
              </a:path>
            </a:pathLst>
          </a:custGeom>
          <a:solidFill>
            <a:srgbClr val="7E487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椭圆 10"/>
          <p:cNvSpPr/>
          <p:nvPr/>
        </p:nvSpPr>
        <p:spPr>
          <a:xfrm>
            <a:off x="8921384" y="2874459"/>
            <a:ext cx="943996" cy="924923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Freeform 23"/>
          <p:cNvSpPr>
            <a:spLocks noEditPoints="1"/>
          </p:cNvSpPr>
          <p:nvPr/>
        </p:nvSpPr>
        <p:spPr bwMode="auto">
          <a:xfrm rot="2266971">
            <a:off x="9168037" y="2954179"/>
            <a:ext cx="450690" cy="765480"/>
          </a:xfrm>
          <a:custGeom>
            <a:avLst/>
            <a:gdLst>
              <a:gd name="T0" fmla="*/ 311 w 386"/>
              <a:gd name="T1" fmla="*/ 518 h 558"/>
              <a:gd name="T2" fmla="*/ 283 w 386"/>
              <a:gd name="T3" fmla="*/ 447 h 558"/>
              <a:gd name="T4" fmla="*/ 320 w 386"/>
              <a:gd name="T5" fmla="*/ 275 h 558"/>
              <a:gd name="T6" fmla="*/ 386 w 386"/>
              <a:gd name="T7" fmla="*/ 355 h 558"/>
              <a:gd name="T8" fmla="*/ 311 w 386"/>
              <a:gd name="T9" fmla="*/ 518 h 558"/>
              <a:gd name="T10" fmla="*/ 129 w 386"/>
              <a:gd name="T11" fmla="*/ 479 h 558"/>
              <a:gd name="T12" fmla="*/ 84 w 386"/>
              <a:gd name="T13" fmla="*/ 278 h 558"/>
              <a:gd name="T14" fmla="*/ 92 w 386"/>
              <a:gd name="T15" fmla="*/ 207 h 558"/>
              <a:gd name="T16" fmla="*/ 294 w 386"/>
              <a:gd name="T17" fmla="*/ 207 h 558"/>
              <a:gd name="T18" fmla="*/ 301 w 386"/>
              <a:gd name="T19" fmla="*/ 278 h 558"/>
              <a:gd name="T20" fmla="*/ 257 w 386"/>
              <a:gd name="T21" fmla="*/ 479 h 558"/>
              <a:gd name="T22" fmla="*/ 129 w 386"/>
              <a:gd name="T23" fmla="*/ 479 h 558"/>
              <a:gd name="T24" fmla="*/ 193 w 386"/>
              <a:gd name="T25" fmla="*/ 239 h 558"/>
              <a:gd name="T26" fmla="*/ 152 w 386"/>
              <a:gd name="T27" fmla="*/ 280 h 558"/>
              <a:gd name="T28" fmla="*/ 193 w 386"/>
              <a:gd name="T29" fmla="*/ 321 h 558"/>
              <a:gd name="T30" fmla="*/ 234 w 386"/>
              <a:gd name="T31" fmla="*/ 280 h 558"/>
              <a:gd name="T32" fmla="*/ 193 w 386"/>
              <a:gd name="T33" fmla="*/ 239 h 558"/>
              <a:gd name="T34" fmla="*/ 184 w 386"/>
              <a:gd name="T35" fmla="*/ 56 h 558"/>
              <a:gd name="T36" fmla="*/ 184 w 386"/>
              <a:gd name="T37" fmla="*/ 0 h 558"/>
              <a:gd name="T38" fmla="*/ 200 w 386"/>
              <a:gd name="T39" fmla="*/ 0 h 558"/>
              <a:gd name="T40" fmla="*/ 200 w 386"/>
              <a:gd name="T41" fmla="*/ 54 h 558"/>
              <a:gd name="T42" fmla="*/ 290 w 386"/>
              <a:gd name="T43" fmla="*/ 191 h 558"/>
              <a:gd name="T44" fmla="*/ 96 w 386"/>
              <a:gd name="T45" fmla="*/ 191 h 558"/>
              <a:gd name="T46" fmla="*/ 184 w 386"/>
              <a:gd name="T47" fmla="*/ 56 h 558"/>
              <a:gd name="T48" fmla="*/ 75 w 386"/>
              <a:gd name="T49" fmla="*/ 518 h 558"/>
              <a:gd name="T50" fmla="*/ 0 w 386"/>
              <a:gd name="T51" fmla="*/ 355 h 558"/>
              <a:gd name="T52" fmla="*/ 66 w 386"/>
              <a:gd name="T53" fmla="*/ 275 h 558"/>
              <a:gd name="T54" fmla="*/ 103 w 386"/>
              <a:gd name="T55" fmla="*/ 447 h 558"/>
              <a:gd name="T56" fmla="*/ 75 w 386"/>
              <a:gd name="T57" fmla="*/ 518 h 558"/>
              <a:gd name="T58" fmla="*/ 220 w 386"/>
              <a:gd name="T59" fmla="*/ 527 h 558"/>
              <a:gd name="T60" fmla="*/ 207 w 386"/>
              <a:gd name="T61" fmla="*/ 513 h 558"/>
              <a:gd name="T62" fmla="*/ 192 w 386"/>
              <a:gd name="T63" fmla="*/ 558 h 558"/>
              <a:gd name="T64" fmla="*/ 175 w 386"/>
              <a:gd name="T65" fmla="*/ 513 h 558"/>
              <a:gd name="T66" fmla="*/ 164 w 386"/>
              <a:gd name="T67" fmla="*/ 537 h 558"/>
              <a:gd name="T68" fmla="*/ 147 w 386"/>
              <a:gd name="T69" fmla="*/ 495 h 558"/>
              <a:gd name="T70" fmla="*/ 239 w 386"/>
              <a:gd name="T71" fmla="*/ 495 h 558"/>
              <a:gd name="T72" fmla="*/ 220 w 386"/>
              <a:gd name="T73" fmla="*/ 527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86" h="558">
                <a:moveTo>
                  <a:pt x="311" y="518"/>
                </a:moveTo>
                <a:cubicBezTo>
                  <a:pt x="311" y="518"/>
                  <a:pt x="316" y="486"/>
                  <a:pt x="283" y="447"/>
                </a:cubicBezTo>
                <a:cubicBezTo>
                  <a:pt x="315" y="357"/>
                  <a:pt x="320" y="275"/>
                  <a:pt x="320" y="275"/>
                </a:cubicBezTo>
                <a:cubicBezTo>
                  <a:pt x="320" y="275"/>
                  <a:pt x="386" y="290"/>
                  <a:pt x="386" y="355"/>
                </a:cubicBezTo>
                <a:cubicBezTo>
                  <a:pt x="386" y="467"/>
                  <a:pt x="311" y="518"/>
                  <a:pt x="311" y="518"/>
                </a:cubicBezTo>
                <a:close/>
                <a:moveTo>
                  <a:pt x="129" y="479"/>
                </a:moveTo>
                <a:cubicBezTo>
                  <a:pt x="129" y="479"/>
                  <a:pt x="84" y="337"/>
                  <a:pt x="84" y="278"/>
                </a:cubicBezTo>
                <a:cubicBezTo>
                  <a:pt x="84" y="252"/>
                  <a:pt x="87" y="228"/>
                  <a:pt x="92" y="207"/>
                </a:cubicBezTo>
                <a:cubicBezTo>
                  <a:pt x="294" y="207"/>
                  <a:pt x="294" y="207"/>
                  <a:pt x="294" y="207"/>
                </a:cubicBezTo>
                <a:cubicBezTo>
                  <a:pt x="298" y="228"/>
                  <a:pt x="301" y="252"/>
                  <a:pt x="301" y="278"/>
                </a:cubicBezTo>
                <a:cubicBezTo>
                  <a:pt x="301" y="336"/>
                  <a:pt x="257" y="479"/>
                  <a:pt x="257" y="479"/>
                </a:cubicBezTo>
                <a:lnTo>
                  <a:pt x="129" y="479"/>
                </a:lnTo>
                <a:close/>
                <a:moveTo>
                  <a:pt x="193" y="239"/>
                </a:moveTo>
                <a:cubicBezTo>
                  <a:pt x="170" y="239"/>
                  <a:pt x="152" y="258"/>
                  <a:pt x="152" y="280"/>
                </a:cubicBezTo>
                <a:cubicBezTo>
                  <a:pt x="152" y="303"/>
                  <a:pt x="170" y="321"/>
                  <a:pt x="193" y="321"/>
                </a:cubicBezTo>
                <a:cubicBezTo>
                  <a:pt x="216" y="321"/>
                  <a:pt x="234" y="303"/>
                  <a:pt x="234" y="280"/>
                </a:cubicBezTo>
                <a:cubicBezTo>
                  <a:pt x="234" y="258"/>
                  <a:pt x="216" y="239"/>
                  <a:pt x="193" y="239"/>
                </a:cubicBezTo>
                <a:close/>
                <a:moveTo>
                  <a:pt x="184" y="56"/>
                </a:moveTo>
                <a:cubicBezTo>
                  <a:pt x="184" y="0"/>
                  <a:pt x="184" y="0"/>
                  <a:pt x="184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54"/>
                  <a:pt x="200" y="54"/>
                  <a:pt x="200" y="54"/>
                </a:cubicBezTo>
                <a:cubicBezTo>
                  <a:pt x="218" y="67"/>
                  <a:pt x="268" y="110"/>
                  <a:pt x="290" y="191"/>
                </a:cubicBezTo>
                <a:cubicBezTo>
                  <a:pt x="96" y="191"/>
                  <a:pt x="96" y="191"/>
                  <a:pt x="96" y="191"/>
                </a:cubicBezTo>
                <a:cubicBezTo>
                  <a:pt x="117" y="112"/>
                  <a:pt x="164" y="70"/>
                  <a:pt x="184" y="56"/>
                </a:cubicBezTo>
                <a:close/>
                <a:moveTo>
                  <a:pt x="75" y="518"/>
                </a:moveTo>
                <a:cubicBezTo>
                  <a:pt x="75" y="518"/>
                  <a:pt x="0" y="467"/>
                  <a:pt x="0" y="355"/>
                </a:cubicBezTo>
                <a:cubicBezTo>
                  <a:pt x="0" y="290"/>
                  <a:pt x="66" y="275"/>
                  <a:pt x="66" y="275"/>
                </a:cubicBezTo>
                <a:cubicBezTo>
                  <a:pt x="66" y="275"/>
                  <a:pt x="71" y="357"/>
                  <a:pt x="103" y="447"/>
                </a:cubicBezTo>
                <a:cubicBezTo>
                  <a:pt x="70" y="486"/>
                  <a:pt x="75" y="518"/>
                  <a:pt x="75" y="518"/>
                </a:cubicBezTo>
                <a:close/>
                <a:moveTo>
                  <a:pt x="220" y="527"/>
                </a:moveTo>
                <a:cubicBezTo>
                  <a:pt x="207" y="513"/>
                  <a:pt x="207" y="513"/>
                  <a:pt x="207" y="513"/>
                </a:cubicBezTo>
                <a:cubicBezTo>
                  <a:pt x="192" y="558"/>
                  <a:pt x="192" y="558"/>
                  <a:pt x="192" y="558"/>
                </a:cubicBezTo>
                <a:cubicBezTo>
                  <a:pt x="175" y="513"/>
                  <a:pt x="175" y="513"/>
                  <a:pt x="175" y="513"/>
                </a:cubicBezTo>
                <a:cubicBezTo>
                  <a:pt x="164" y="537"/>
                  <a:pt x="164" y="537"/>
                  <a:pt x="164" y="537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239" y="495"/>
                  <a:pt x="239" y="495"/>
                  <a:pt x="239" y="495"/>
                </a:cubicBezTo>
                <a:lnTo>
                  <a:pt x="220" y="5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egoe UI Light 8"/>
                <a:ea typeface="Microsoft YaHei UI Light"/>
              </a:rPr>
              <a:t> </a:t>
            </a:r>
          </a:p>
        </p:txBody>
      </p:sp>
      <p:sp>
        <p:nvSpPr>
          <p:cNvPr id="13" name="任意多边形 28"/>
          <p:cNvSpPr/>
          <p:nvPr/>
        </p:nvSpPr>
        <p:spPr>
          <a:xfrm rot="2700000">
            <a:off x="239648" y="-294357"/>
            <a:ext cx="1076037" cy="1123533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rgbClr val="7E48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29"/>
          <p:cNvSpPr/>
          <p:nvPr/>
        </p:nvSpPr>
        <p:spPr>
          <a:xfrm rot="2700000">
            <a:off x="239647" y="-561767"/>
            <a:ext cx="1076037" cy="1123533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直接连接符 11"/>
          <p:cNvSpPr>
            <a:spLocks noChangeShapeType="1"/>
          </p:cNvSpPr>
          <p:nvPr/>
        </p:nvSpPr>
        <p:spPr bwMode="auto">
          <a:xfrm flipV="1">
            <a:off x="0" y="3658957"/>
            <a:ext cx="5486400" cy="12404"/>
          </a:xfrm>
          <a:prstGeom prst="line">
            <a:avLst/>
          </a:prstGeom>
          <a:noFill/>
          <a:ln w="6350" cap="flat" cmpd="sng">
            <a:solidFill>
              <a:srgbClr val="681E5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 Box 3"/>
          <p:cNvSpPr>
            <a:spLocks noChangeArrowheads="1"/>
          </p:cNvSpPr>
          <p:nvPr/>
        </p:nvSpPr>
        <p:spPr bwMode="auto">
          <a:xfrm>
            <a:off x="5526958" y="1855493"/>
            <a:ext cx="3074929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sz="13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CN" sz="13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138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477590" y="2963489"/>
            <a:ext cx="65154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哲学的基本问题</a:t>
            </a: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——</a:t>
            </a:r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党性原则</a:t>
            </a:r>
          </a:p>
        </p:txBody>
      </p:sp>
    </p:spTree>
    <p:extLst>
      <p:ext uri="{BB962C8B-B14F-4D97-AF65-F5344CB8AC3E}">
        <p14:creationId xmlns:p14="http://schemas.microsoft.com/office/powerpoint/2010/main" xmlns="" val="1819579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>
            <a:off x="2035610" y="2401303"/>
            <a:ext cx="1301106" cy="1301106"/>
            <a:chOff x="2683251" y="1980687"/>
            <a:chExt cx="1301106" cy="1301106"/>
          </a:xfrm>
          <a:solidFill>
            <a:srgbClr val="6A1F5F">
              <a:alpha val="57000"/>
            </a:srgb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椭圆 2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" name="TextBox 107"/>
            <p:cNvSpPr txBox="1"/>
            <p:nvPr/>
          </p:nvSpPr>
          <p:spPr>
            <a:xfrm>
              <a:off x="3002623" y="2185262"/>
              <a:ext cx="492443" cy="830997"/>
            </a:xfrm>
            <a:prstGeom prst="rect">
              <a:avLst/>
            </a:prstGeom>
            <a:solidFill>
              <a:srgbClr val="6A1F5F">
                <a:alpha val="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" name="直接连接符 37"/>
          <p:cNvCxnSpPr/>
          <p:nvPr/>
        </p:nvCxnSpPr>
        <p:spPr>
          <a:xfrm flipV="1">
            <a:off x="3653565" y="2370822"/>
            <a:ext cx="0" cy="1301107"/>
          </a:xfrm>
          <a:prstGeom prst="line">
            <a:avLst/>
          </a:prstGeom>
          <a:ln w="12700">
            <a:solidFill>
              <a:srgbClr val="6A1F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970414" y="2790544"/>
            <a:ext cx="6444246" cy="646331"/>
          </a:xfrm>
          <a:prstGeom prst="rect">
            <a:avLst/>
          </a:prstGeom>
          <a:solidFill>
            <a:srgbClr val="6A1F5F">
              <a:alpha val="78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事物发展的根本规律：矛盾律</a:t>
            </a:r>
          </a:p>
        </p:txBody>
      </p:sp>
    </p:spTree>
    <p:extLst>
      <p:ext uri="{BB962C8B-B14F-4D97-AF65-F5344CB8AC3E}">
        <p14:creationId xmlns:p14="http://schemas.microsoft.com/office/powerpoint/2010/main" xmlns="" val="1089667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-1" y="0"/>
            <a:ext cx="3443845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事物的变化发展</a:t>
            </a:r>
            <a:endParaRPr lang="zh-CN" altLang="en-US" sz="32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190556"/>
            <a:ext cx="12192000" cy="4667444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05641"/>
            <a:ext cx="4908176" cy="2986664"/>
          </a:xfrm>
          <a:prstGeom prst="rect">
            <a:avLst/>
          </a:prstGeom>
          <a:effectLst>
            <a:softEdge rad="1270000"/>
          </a:effectLst>
        </p:spPr>
      </p:pic>
      <p:cxnSp>
        <p:nvCxnSpPr>
          <p:cNvPr id="8" name="直线连接符 7"/>
          <p:cNvCxnSpPr/>
          <p:nvPr/>
        </p:nvCxnSpPr>
        <p:spPr>
          <a:xfrm>
            <a:off x="4025735" y="1106541"/>
            <a:ext cx="7636183" cy="24090"/>
          </a:xfrm>
          <a:prstGeom prst="line">
            <a:avLst/>
          </a:prstGeom>
          <a:ln>
            <a:solidFill>
              <a:srgbClr val="6A1F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4690753" y="2778826"/>
            <a:ext cx="6971165" cy="14345"/>
          </a:xfrm>
          <a:prstGeom prst="line">
            <a:avLst/>
          </a:prstGeom>
          <a:ln>
            <a:solidFill>
              <a:srgbClr val="6A1F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459358" y="1386204"/>
            <a:ext cx="7018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7E487F"/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事物之间相互作用的结果，是使事物原有的状态和性质发生程度不同的变化。</a:t>
            </a:r>
          </a:p>
          <a:p>
            <a:pPr marL="285750" indent="-285750" algn="just">
              <a:buClr>
                <a:srgbClr val="7E487F"/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发展是前进的、上升的运动，发展的实质是新事物的产生和旧事物的灭亡。</a:t>
            </a:r>
          </a:p>
        </p:txBody>
      </p:sp>
    </p:spTree>
    <p:extLst>
      <p:ext uri="{BB962C8B-B14F-4D97-AF65-F5344CB8AC3E}">
        <p14:creationId xmlns:p14="http://schemas.microsoft.com/office/powerpoint/2010/main" xmlns="" val="768125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-2" y="0"/>
            <a:ext cx="9393383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事物发展的根本规律</a:t>
            </a:r>
            <a:r>
              <a:rPr lang="en-US" altLang="zh-CN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矛盾律（对立统一律）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87487" y="1204315"/>
            <a:ext cx="2674854" cy="461665"/>
          </a:xfrm>
          <a:prstGeom prst="rect">
            <a:avLst/>
          </a:prstGeom>
          <a:solidFill>
            <a:srgbClr val="5A1B58">
              <a:alpha val="64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对立统一</a:t>
            </a:r>
            <a:r>
              <a:rPr lang="zh-CN" altLang="en-US" sz="2400" b="1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规律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87486" y="2601950"/>
            <a:ext cx="2675462" cy="461665"/>
          </a:xfrm>
          <a:prstGeom prst="rect">
            <a:avLst/>
          </a:prstGeom>
          <a:solidFill>
            <a:srgbClr val="5A1B58">
              <a:alpha val="64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质量互变规律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87486" y="4044670"/>
            <a:ext cx="2675462" cy="461665"/>
          </a:xfrm>
          <a:prstGeom prst="rect">
            <a:avLst/>
          </a:prstGeom>
          <a:solidFill>
            <a:srgbClr val="5A1B58">
              <a:alpha val="64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否定之否定规律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94814" y="1213224"/>
            <a:ext cx="3436726" cy="461665"/>
          </a:xfrm>
          <a:prstGeom prst="rect">
            <a:avLst/>
          </a:prstGeom>
          <a:solidFill>
            <a:srgbClr val="5A1B58">
              <a:alpha val="64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事物发展的动力和源泉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95448" y="2596303"/>
            <a:ext cx="3436726" cy="461665"/>
          </a:xfrm>
          <a:prstGeom prst="rect">
            <a:avLst/>
          </a:prstGeom>
          <a:solidFill>
            <a:srgbClr val="5A1B58">
              <a:alpha val="64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事物发展的形式和状态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95447" y="4026080"/>
            <a:ext cx="3435967" cy="461665"/>
          </a:xfrm>
          <a:prstGeom prst="rect">
            <a:avLst/>
          </a:prstGeom>
          <a:solidFill>
            <a:srgbClr val="5A1B58">
              <a:alpha val="64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事物发展的方向和道路</a:t>
            </a:r>
          </a:p>
        </p:txBody>
      </p:sp>
      <p:sp>
        <p:nvSpPr>
          <p:cNvPr id="10" name="右箭头 9"/>
          <p:cNvSpPr/>
          <p:nvPr/>
        </p:nvSpPr>
        <p:spPr>
          <a:xfrm>
            <a:off x="5216741" y="1212570"/>
            <a:ext cx="1224280" cy="360045"/>
          </a:xfrm>
          <a:prstGeom prst="rightArrow">
            <a:avLst/>
          </a:prstGeom>
          <a:solidFill>
            <a:srgbClr val="5A1B58">
              <a:alpha val="64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216741" y="2601950"/>
            <a:ext cx="1224280" cy="360045"/>
          </a:xfrm>
          <a:prstGeom prst="rightArrow">
            <a:avLst/>
          </a:prstGeom>
          <a:solidFill>
            <a:srgbClr val="5A1B58">
              <a:alpha val="64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5217376" y="4052925"/>
            <a:ext cx="1224280" cy="360045"/>
          </a:xfrm>
          <a:prstGeom prst="rightArrow">
            <a:avLst/>
          </a:prstGeom>
          <a:solidFill>
            <a:srgbClr val="5A1B58">
              <a:alpha val="64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grpSp>
        <p:nvGrpSpPr>
          <p:cNvPr id="13" name="组合 59"/>
          <p:cNvGrpSpPr/>
          <p:nvPr/>
        </p:nvGrpSpPr>
        <p:grpSpPr>
          <a:xfrm>
            <a:off x="2137557" y="5105009"/>
            <a:ext cx="8087097" cy="1186126"/>
            <a:chOff x="1264428" y="1152525"/>
            <a:chExt cx="6847285" cy="279558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53768" y="5415264"/>
            <a:ext cx="60546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dirty="0">
                <a:ln w="12700">
                  <a:noFill/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对立统一规律是事物发展的根本规律</a:t>
            </a:r>
          </a:p>
        </p:txBody>
      </p:sp>
      <p:pic>
        <p:nvPicPr>
          <p:cNvPr id="17" name="图片 1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90575" y="5268090"/>
            <a:ext cx="1254344" cy="1149101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xmlns="" val="2126220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-2" y="0"/>
            <a:ext cx="7718963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矛盾的两种基本属性</a:t>
            </a:r>
            <a:r>
              <a:rPr lang="en-US" altLang="zh-CN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同一性和斗争性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420611" y="968567"/>
            <a:ext cx="8429926" cy="40011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矛盾是反映事物内部和事物之间对立统一关系的哲学范畴。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2833695" y="1994147"/>
            <a:ext cx="6313112" cy="965724"/>
          </a:xfrm>
          <a:prstGeom prst="round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rgbClr val="5A1B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03210" y="1735609"/>
            <a:ext cx="1792208" cy="517073"/>
          </a:xfrm>
          <a:prstGeom prst="rect">
            <a:avLst/>
          </a:prstGeom>
          <a:solidFill>
            <a:srgbClr val="7E4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同一性</a:t>
            </a:r>
          </a:p>
        </p:txBody>
      </p:sp>
      <p:sp>
        <p:nvSpPr>
          <p:cNvPr id="30" name="矩形 29"/>
          <p:cNvSpPr/>
          <p:nvPr/>
        </p:nvSpPr>
        <p:spPr>
          <a:xfrm>
            <a:off x="3050807" y="225198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矛盾的同一性是指矛盾双方相互依存，相互贯通的性质和趋势。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833695" y="3354392"/>
            <a:ext cx="6313112" cy="960900"/>
          </a:xfrm>
          <a:prstGeom prst="round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rgbClr val="5A1B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003210" y="3037940"/>
            <a:ext cx="1792208" cy="517073"/>
          </a:xfrm>
          <a:prstGeom prst="rect">
            <a:avLst/>
          </a:prstGeom>
          <a:solidFill>
            <a:srgbClr val="7E4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斗争性</a:t>
            </a:r>
          </a:p>
        </p:txBody>
      </p:sp>
      <p:sp>
        <p:nvSpPr>
          <p:cNvPr id="33" name="矩形 32"/>
          <p:cNvSpPr/>
          <p:nvPr/>
        </p:nvSpPr>
        <p:spPr>
          <a:xfrm>
            <a:off x="2942251" y="35494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charset="0"/>
              <a:buNone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矛盾的斗争性是指矛盾着的对立面之间互相排斥、相互分离的性质和趋势。</a:t>
            </a:r>
          </a:p>
        </p:txBody>
      </p:sp>
      <p:sp>
        <p:nvSpPr>
          <p:cNvPr id="34" name="矩形 19"/>
          <p:cNvSpPr>
            <a:spLocks noChangeArrowheads="1"/>
          </p:cNvSpPr>
          <p:nvPr/>
        </p:nvSpPr>
        <p:spPr bwMode="auto">
          <a:xfrm>
            <a:off x="2087944" y="2029605"/>
            <a:ext cx="665335" cy="2140806"/>
          </a:xfrm>
          <a:prstGeom prst="rect">
            <a:avLst/>
          </a:prstGeom>
          <a:solidFill>
            <a:srgbClr val="6A1F5F">
              <a:alpha val="74000"/>
            </a:srgbClr>
          </a:solidFill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楷体_GB2312" pitchFamily="49" charset="-122"/>
              </a:rPr>
              <a:t>基本属性</a:t>
            </a:r>
            <a:endParaRPr lang="zh-CN" altLang="zh-CN" sz="2800" b="1" dirty="0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  <a:sym typeface="楷体_GB2312" pitchFamily="49" charset="-122"/>
            </a:endParaRPr>
          </a:p>
        </p:txBody>
      </p:sp>
      <p:sp>
        <p:nvSpPr>
          <p:cNvPr id="35" name="矩形 19"/>
          <p:cNvSpPr>
            <a:spLocks noChangeArrowheads="1"/>
          </p:cNvSpPr>
          <p:nvPr/>
        </p:nvSpPr>
        <p:spPr bwMode="auto">
          <a:xfrm>
            <a:off x="9300013" y="2029605"/>
            <a:ext cx="665335" cy="2140806"/>
          </a:xfrm>
          <a:prstGeom prst="rect">
            <a:avLst/>
          </a:prstGeom>
          <a:solidFill>
            <a:srgbClr val="6A1F5F">
              <a:alpha val="74000"/>
            </a:srgbClr>
          </a:solidFill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楷体_GB2312" pitchFamily="49" charset="-122"/>
              </a:rPr>
              <a:t>对立统一</a:t>
            </a:r>
            <a:endParaRPr lang="zh-CN" altLang="zh-CN" sz="2800" b="1" dirty="0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  <a:sym typeface="楷体_GB2312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802063" y="1607766"/>
            <a:ext cx="8470093" cy="2881107"/>
          </a:xfrm>
          <a:prstGeom prst="rect">
            <a:avLst/>
          </a:prstGeom>
          <a:noFill/>
          <a:ln w="76200">
            <a:solidFill>
              <a:srgbClr val="681E5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8" name="Freeform 103"/>
          <p:cNvSpPr>
            <a:spLocks noEditPoints="1"/>
          </p:cNvSpPr>
          <p:nvPr/>
        </p:nvSpPr>
        <p:spPr bwMode="auto">
          <a:xfrm>
            <a:off x="1610564" y="4733485"/>
            <a:ext cx="382997" cy="504076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967E9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ookman Old Style" panose="020506040505050202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50876" y="4805325"/>
            <a:ext cx="89724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     斗争性是对一切具体的矛盾双方相互排斥、相互分离的抽象和概括，是对一切具体矛盾斗争的共性的反映，具有广泛意义，内容丰富，形式多样。不能把哲学上所讲的对立，斗争和日常生活中所讲的“对立”“斗争” 混为一谈。</a:t>
            </a:r>
          </a:p>
        </p:txBody>
      </p:sp>
    </p:spTree>
    <p:extLst>
      <p:ext uri="{BB962C8B-B14F-4D97-AF65-F5344CB8AC3E}">
        <p14:creationId xmlns:p14="http://schemas.microsoft.com/office/powerpoint/2010/main" xmlns="" val="9622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文本框 1"/>
          <p:cNvSpPr txBox="1">
            <a:spLocks noChangeArrowheads="1"/>
          </p:cNvSpPr>
          <p:nvPr/>
        </p:nvSpPr>
        <p:spPr bwMode="auto">
          <a:xfrm>
            <a:off x="9731375" y="53340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endParaRPr kumimoji="1" lang="zh-CN" altLang="en-US"/>
          </a:p>
        </p:txBody>
      </p:sp>
      <p:grpSp>
        <p:nvGrpSpPr>
          <p:cNvPr id="36867" name="组合 14"/>
          <p:cNvGrpSpPr>
            <a:grpSpLocks/>
          </p:cNvGrpSpPr>
          <p:nvPr/>
        </p:nvGrpSpPr>
        <p:grpSpPr bwMode="auto">
          <a:xfrm>
            <a:off x="812299" y="1078478"/>
            <a:ext cx="576262" cy="576263"/>
            <a:chOff x="635906" y="1669368"/>
            <a:chExt cx="576064" cy="576064"/>
          </a:xfrm>
        </p:grpSpPr>
        <p:sp>
          <p:nvSpPr>
            <p:cNvPr id="5" name="椭圆 4"/>
            <p:cNvSpPr/>
            <p:nvPr/>
          </p:nvSpPr>
          <p:spPr>
            <a:xfrm>
              <a:off x="635906" y="1669368"/>
              <a:ext cx="576064" cy="576064"/>
            </a:xfrm>
            <a:prstGeom prst="ellipse">
              <a:avLst/>
            </a:prstGeom>
            <a:solidFill>
              <a:srgbClr val="5A1B58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6883" name="矩形 5"/>
            <p:cNvSpPr>
              <a:spLocks noChangeArrowheads="1"/>
            </p:cNvSpPr>
            <p:nvPr/>
          </p:nvSpPr>
          <p:spPr bwMode="auto">
            <a:xfrm>
              <a:off x="694527" y="1772734"/>
              <a:ext cx="3962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Impact" charset="0"/>
                </a:rPr>
                <a:t>01</a:t>
              </a:r>
              <a:endParaRPr lang="zh-CN" altLang="en-US" dirty="0">
                <a:solidFill>
                  <a:srgbClr val="FFFFFF"/>
                </a:solidFill>
                <a:latin typeface="Impact" charset="0"/>
              </a:endParaRPr>
            </a:p>
          </p:txBody>
        </p:sp>
      </p:grpSp>
      <p:cxnSp>
        <p:nvCxnSpPr>
          <p:cNvPr id="7" name="直接连接符 7"/>
          <p:cNvCxnSpPr/>
          <p:nvPr/>
        </p:nvCxnSpPr>
        <p:spPr>
          <a:xfrm>
            <a:off x="6173066" y="1078478"/>
            <a:ext cx="0" cy="4613275"/>
          </a:xfrm>
          <a:prstGeom prst="line">
            <a:avLst/>
          </a:prstGeom>
          <a:ln>
            <a:solidFill>
              <a:srgbClr val="681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69" name="文本框 81"/>
          <p:cNvSpPr txBox="1">
            <a:spLocks noChangeArrowheads="1"/>
          </p:cNvSpPr>
          <p:nvPr/>
        </p:nvSpPr>
        <p:spPr bwMode="auto">
          <a:xfrm>
            <a:off x="1665396" y="1078478"/>
            <a:ext cx="4037829" cy="265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Aft>
                <a:spcPts val="1000"/>
              </a:spcAft>
            </a:pPr>
            <a:r>
              <a:rPr lang="zh-CN" altLang="en-US" sz="2000" dirty="0">
                <a:solidFill>
                  <a:srgbClr val="681E5F"/>
                </a:solidFill>
                <a:latin typeface="Microsoft YaHei" charset="0"/>
                <a:ea typeface="Microsoft YaHei" charset="0"/>
                <a:cs typeface="Microsoft YaHei" charset="0"/>
              </a:rPr>
              <a:t>矛盾</a:t>
            </a:r>
            <a:r>
              <a:rPr lang="zh-CN" altLang="en-US" sz="2000" dirty="0">
                <a:solidFill>
                  <a:srgbClr val="5A1B58"/>
                </a:solidFill>
                <a:latin typeface="Microsoft YaHei" charset="0"/>
                <a:ea typeface="Microsoft YaHei" charset="0"/>
                <a:cs typeface="Microsoft YaHei" charset="0"/>
              </a:rPr>
              <a:t>同一性和斗争性的关系：</a:t>
            </a:r>
            <a:endParaRPr lang="en-US" altLang="zh-CN" sz="2000" b="1" dirty="0">
              <a:solidFill>
                <a:srgbClr val="5A1B58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 algn="just">
              <a:spcBef>
                <a:spcPct val="0"/>
              </a:spcBef>
              <a:buClr>
                <a:srgbClr val="7E487F"/>
              </a:buClr>
              <a:buFont typeface="ZapfDingbatsITC" charset="0"/>
              <a:buChar char="✤"/>
            </a:pPr>
            <a:r>
              <a:rPr lang="zh-CN" altLang="en-US" sz="2000" dirty="0">
                <a:latin typeface="Kaiti SC" charset="-122"/>
                <a:ea typeface="Kaiti SC" charset="-122"/>
                <a:cs typeface="Kaiti SC" charset="-122"/>
              </a:rPr>
              <a:t>相互区别</a:t>
            </a:r>
            <a:r>
              <a:rPr lang="zh-CN" altLang="en-US" dirty="0">
                <a:latin typeface="Kaiti SC" charset="-122"/>
                <a:ea typeface="Kaiti SC" charset="-122"/>
                <a:cs typeface="Kaiti SC" charset="-122"/>
              </a:rPr>
              <a:t>：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矛盾的同一性是有条件的、相对的；矛盾的斗争性是无条件的、绝对的；</a:t>
            </a:r>
          </a:p>
          <a:p>
            <a:pPr marL="342900" indent="-342900" algn="just">
              <a:spcBef>
                <a:spcPct val="0"/>
              </a:spcBef>
              <a:buClr>
                <a:srgbClr val="7E487F"/>
              </a:buClr>
              <a:buFont typeface="ZapfDingbatsITC" charset="0"/>
              <a:buChar char="✤"/>
            </a:pPr>
            <a:r>
              <a:rPr lang="zh-CN" altLang="en-US" sz="2000" dirty="0">
                <a:latin typeface="Kaiti SC" charset="-122"/>
                <a:ea typeface="Kaiti SC" charset="-122"/>
                <a:cs typeface="Kaiti SC" charset="-122"/>
              </a:rPr>
              <a:t>相互联结：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同一之中有斗争，同一性不能离开斗争性而存在；斗争之中有同一，斗争性也离不开同一性；</a:t>
            </a:r>
          </a:p>
        </p:txBody>
      </p:sp>
      <p:grpSp>
        <p:nvGrpSpPr>
          <p:cNvPr id="36870" name="组合 14"/>
          <p:cNvGrpSpPr>
            <a:grpSpLocks/>
          </p:cNvGrpSpPr>
          <p:nvPr/>
        </p:nvGrpSpPr>
        <p:grpSpPr bwMode="auto">
          <a:xfrm>
            <a:off x="875907" y="3731532"/>
            <a:ext cx="576263" cy="576263"/>
            <a:chOff x="635906" y="1669368"/>
            <a:chExt cx="576064" cy="576064"/>
          </a:xfrm>
        </p:grpSpPr>
        <p:sp>
          <p:nvSpPr>
            <p:cNvPr id="14" name="椭圆 13"/>
            <p:cNvSpPr/>
            <p:nvPr/>
          </p:nvSpPr>
          <p:spPr>
            <a:xfrm>
              <a:off x="635906" y="1669368"/>
              <a:ext cx="576064" cy="576064"/>
            </a:xfrm>
            <a:prstGeom prst="ellipse">
              <a:avLst/>
            </a:prstGeom>
            <a:solidFill>
              <a:srgbClr val="5A1B58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6881" name="矩形 14"/>
            <p:cNvSpPr>
              <a:spLocks noChangeArrowheads="1"/>
            </p:cNvSpPr>
            <p:nvPr/>
          </p:nvSpPr>
          <p:spPr bwMode="auto">
            <a:xfrm>
              <a:off x="680901" y="1772734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Impact" charset="0"/>
                </a:rPr>
                <a:t>02</a:t>
              </a:r>
              <a:endParaRPr lang="zh-CN" altLang="en-US">
                <a:solidFill>
                  <a:srgbClr val="FFFFFF"/>
                </a:solidFill>
                <a:latin typeface="Impact" charset="0"/>
              </a:endParaRPr>
            </a:p>
          </p:txBody>
        </p:sp>
      </p:grpSp>
      <p:sp>
        <p:nvSpPr>
          <p:cNvPr id="36871" name="文本框 81"/>
          <p:cNvSpPr txBox="1">
            <a:spLocks noChangeArrowheads="1"/>
          </p:cNvSpPr>
          <p:nvPr/>
        </p:nvSpPr>
        <p:spPr bwMode="auto">
          <a:xfrm>
            <a:off x="1668737" y="3731532"/>
            <a:ext cx="4207765" cy="225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Aft>
                <a:spcPts val="1000"/>
              </a:spcAft>
              <a:buClrTx/>
              <a:buSzTx/>
            </a:pPr>
            <a:r>
              <a:rPr lang="zh-CN" altLang="en-US" sz="2000" dirty="0">
                <a:solidFill>
                  <a:srgbClr val="681E5F"/>
                </a:solidFill>
                <a:latin typeface="Microsoft YaHei" charset="0"/>
                <a:ea typeface="Microsoft YaHei" charset="0"/>
                <a:cs typeface="Microsoft YaHei" charset="0"/>
              </a:rPr>
              <a:t>矛盾的同一性在事物发展中的作用：</a:t>
            </a:r>
          </a:p>
          <a:p>
            <a:pPr marL="285750" indent="-285750">
              <a:buClr>
                <a:srgbClr val="7E487F"/>
              </a:buClr>
              <a:buSzTx/>
              <a:buFont typeface="ZapfDingbatsITC" charset="0"/>
              <a:buChar char="✤"/>
            </a:pPr>
            <a:r>
              <a:rPr lang="zh-CN" altLang="en-US" dirty="0">
                <a:latin typeface="Kaiti SC" charset="-122"/>
                <a:ea typeface="Kaiti SC" charset="-122"/>
                <a:cs typeface="Kaiti SC" charset="-122"/>
              </a:rPr>
              <a:t>矛盾双方的相互依存是事物存在的前提；</a:t>
            </a:r>
          </a:p>
          <a:p>
            <a:pPr marL="285750" indent="-285750">
              <a:buClr>
                <a:srgbClr val="7E487F"/>
              </a:buClr>
              <a:buSzTx/>
              <a:buFont typeface="ZapfDingbatsITC" charset="0"/>
              <a:buChar char="✤"/>
            </a:pPr>
            <a:r>
              <a:rPr lang="zh-CN" altLang="en-US" dirty="0">
                <a:latin typeface="Kaiti SC" charset="-122"/>
                <a:ea typeface="Kaiti SC" charset="-122"/>
                <a:cs typeface="Kaiti SC" charset="-122"/>
              </a:rPr>
              <a:t>矛盾双方相互吸收有利于自身的因素得到发展；</a:t>
            </a:r>
          </a:p>
          <a:p>
            <a:pPr marL="285750" indent="-285750">
              <a:buClr>
                <a:srgbClr val="7E487F"/>
              </a:buClr>
              <a:buSzTx/>
              <a:buFont typeface="ZapfDingbatsITC" charset="0"/>
              <a:buChar char="✤"/>
            </a:pPr>
            <a:r>
              <a:rPr lang="zh-CN" altLang="en-US" dirty="0">
                <a:latin typeface="Kaiti SC" charset="-122"/>
                <a:ea typeface="Kaiti SC" charset="-122"/>
                <a:cs typeface="Kaiti SC" charset="-122"/>
              </a:rPr>
              <a:t>矛盾双方的相互贯通规定事物发展的基本趋势；</a:t>
            </a:r>
          </a:p>
        </p:txBody>
      </p:sp>
      <p:grpSp>
        <p:nvGrpSpPr>
          <p:cNvPr id="36872" name="组合 14"/>
          <p:cNvGrpSpPr>
            <a:grpSpLocks/>
          </p:cNvGrpSpPr>
          <p:nvPr/>
        </p:nvGrpSpPr>
        <p:grpSpPr bwMode="auto">
          <a:xfrm>
            <a:off x="6527800" y="1078478"/>
            <a:ext cx="576262" cy="576263"/>
            <a:chOff x="635906" y="1669368"/>
            <a:chExt cx="576064" cy="576064"/>
          </a:xfrm>
        </p:grpSpPr>
        <p:sp>
          <p:nvSpPr>
            <p:cNvPr id="18" name="椭圆 17"/>
            <p:cNvSpPr/>
            <p:nvPr/>
          </p:nvSpPr>
          <p:spPr>
            <a:xfrm>
              <a:off x="635906" y="1669368"/>
              <a:ext cx="576064" cy="576064"/>
            </a:xfrm>
            <a:prstGeom prst="ellipse">
              <a:avLst/>
            </a:prstGeom>
            <a:solidFill>
              <a:srgbClr val="5A1B58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6879" name="矩形 18"/>
            <p:cNvSpPr>
              <a:spLocks noChangeArrowheads="1"/>
            </p:cNvSpPr>
            <p:nvPr/>
          </p:nvSpPr>
          <p:spPr bwMode="auto">
            <a:xfrm>
              <a:off x="677695" y="1772734"/>
              <a:ext cx="4299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Impact" charset="0"/>
                </a:rPr>
                <a:t>03</a:t>
              </a:r>
              <a:endParaRPr lang="zh-CN" altLang="en-US">
                <a:solidFill>
                  <a:srgbClr val="FFFFFF"/>
                </a:solidFill>
                <a:latin typeface="Impact" charset="0"/>
              </a:endParaRPr>
            </a:p>
          </p:txBody>
        </p:sp>
      </p:grpSp>
      <p:sp>
        <p:nvSpPr>
          <p:cNvPr id="36873" name="文本框 81"/>
          <p:cNvSpPr txBox="1">
            <a:spLocks noChangeArrowheads="1"/>
          </p:cNvSpPr>
          <p:nvPr/>
        </p:nvSpPr>
        <p:spPr bwMode="auto">
          <a:xfrm>
            <a:off x="7305943" y="1078478"/>
            <a:ext cx="42962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Aft>
                <a:spcPts val="1000"/>
              </a:spcAft>
              <a:buClrTx/>
              <a:buSzTx/>
            </a:pPr>
            <a:r>
              <a:rPr lang="zh-CN" altLang="en-US" sz="2000" dirty="0">
                <a:solidFill>
                  <a:srgbClr val="681E5F"/>
                </a:solidFill>
                <a:latin typeface="Microsoft YaHei" charset="0"/>
                <a:ea typeface="Microsoft YaHei" charset="0"/>
                <a:cs typeface="Microsoft YaHei" charset="0"/>
              </a:rPr>
              <a:t>矛盾的同一性在事物发展中的作用：</a:t>
            </a:r>
          </a:p>
          <a:p>
            <a:pPr marL="285750" indent="-285750">
              <a:buClr>
                <a:srgbClr val="7E487F"/>
              </a:buClr>
              <a:buFont typeface="ZapfDingbatsITC" charset="0"/>
              <a:buChar char="✤"/>
            </a:pPr>
            <a:r>
              <a:rPr lang="zh-CN" altLang="zh-CN" dirty="0">
                <a:latin typeface="Kaiti SC" charset="-122"/>
                <a:ea typeface="Kaiti SC" charset="-122"/>
                <a:cs typeface="Kaiti SC" charset="-122"/>
              </a:rPr>
              <a:t>矛盾的斗争性促使矛盾双方的力量消长，推动事物不断地量变；</a:t>
            </a:r>
            <a:endParaRPr lang="zh-CN" altLang="en-US" dirty="0"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buClr>
                <a:srgbClr val="7E487F"/>
              </a:buClr>
              <a:buFont typeface="ZapfDingbatsITC" charset="0"/>
              <a:buChar char="✤"/>
            </a:pPr>
            <a:r>
              <a:rPr lang="zh-CN" altLang="zh-CN" dirty="0">
                <a:latin typeface="Kaiti SC" charset="-122"/>
                <a:ea typeface="Kaiti SC" charset="-122"/>
                <a:cs typeface="Kaiti SC" charset="-122"/>
              </a:rPr>
              <a:t>矛盾的斗争性引起矛盾双方的转化，推动事物发生质变。</a:t>
            </a:r>
            <a:endParaRPr lang="en-US" altLang="zh-CN" dirty="0">
              <a:latin typeface="Kaiti SC" charset="-122"/>
              <a:ea typeface="Kaiti SC" charset="-122"/>
              <a:cs typeface="Kaiti SC" charset="-122"/>
            </a:endParaRPr>
          </a:p>
        </p:txBody>
      </p:sp>
      <p:grpSp>
        <p:nvGrpSpPr>
          <p:cNvPr id="36874" name="组合 14"/>
          <p:cNvGrpSpPr>
            <a:grpSpLocks/>
          </p:cNvGrpSpPr>
          <p:nvPr/>
        </p:nvGrpSpPr>
        <p:grpSpPr bwMode="auto">
          <a:xfrm>
            <a:off x="6569603" y="3731532"/>
            <a:ext cx="576263" cy="576263"/>
            <a:chOff x="635906" y="1669368"/>
            <a:chExt cx="576064" cy="576064"/>
          </a:xfrm>
        </p:grpSpPr>
        <p:sp>
          <p:nvSpPr>
            <p:cNvPr id="22" name="椭圆 21"/>
            <p:cNvSpPr/>
            <p:nvPr/>
          </p:nvSpPr>
          <p:spPr>
            <a:xfrm>
              <a:off x="635906" y="1669368"/>
              <a:ext cx="576064" cy="576064"/>
            </a:xfrm>
            <a:prstGeom prst="ellipse">
              <a:avLst/>
            </a:prstGeom>
            <a:solidFill>
              <a:srgbClr val="5A1B58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6877" name="矩形 22"/>
            <p:cNvSpPr>
              <a:spLocks noChangeArrowheads="1"/>
            </p:cNvSpPr>
            <p:nvPr/>
          </p:nvSpPr>
          <p:spPr bwMode="auto">
            <a:xfrm>
              <a:off x="680901" y="1772734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Impact" charset="0"/>
                </a:rPr>
                <a:t>04</a:t>
              </a:r>
              <a:endParaRPr lang="zh-CN" altLang="en-US">
                <a:solidFill>
                  <a:srgbClr val="FFFFFF"/>
                </a:solidFill>
                <a:latin typeface="Impact" charset="0"/>
              </a:endParaRPr>
            </a:p>
          </p:txBody>
        </p:sp>
      </p:grpSp>
      <p:sp>
        <p:nvSpPr>
          <p:cNvPr id="36875" name="文本框 81"/>
          <p:cNvSpPr txBox="1">
            <a:spLocks noChangeArrowheads="1"/>
          </p:cNvSpPr>
          <p:nvPr/>
        </p:nvSpPr>
        <p:spPr bwMode="auto">
          <a:xfrm>
            <a:off x="7305943" y="3731532"/>
            <a:ext cx="4296250" cy="218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ts val="1725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000" dirty="0">
                <a:solidFill>
                  <a:srgbClr val="681E5F"/>
                </a:solidFill>
                <a:latin typeface="Microsoft YaHei" charset="0"/>
                <a:ea typeface="Microsoft YaHei" charset="0"/>
                <a:cs typeface="Microsoft YaHei" charset="0"/>
              </a:rPr>
              <a:t>矛盾双方既同一又斗争，推动事物不断发展：</a:t>
            </a:r>
          </a:p>
          <a:p>
            <a:pPr marL="285750" indent="-285750">
              <a:spcBef>
                <a:spcPts val="1725"/>
              </a:spcBef>
              <a:buClr>
                <a:srgbClr val="7E487F"/>
              </a:buClr>
              <a:buFont typeface="ZapfDingbatsITC" charset="0"/>
              <a:buChar char="✤"/>
            </a:pPr>
            <a:r>
              <a:rPr lang="zh-CN" altLang="en-US" dirty="0">
                <a:latin typeface="Kaiti SC" charset="-122"/>
                <a:ea typeface="Kaiti SC" charset="-122"/>
                <a:cs typeface="Kaiti SC" charset="-122"/>
              </a:rPr>
              <a:t>生命运动的发展和进化，是同化和异化、遗传和变异既斗争又统一的矛盾斗争。</a:t>
            </a:r>
          </a:p>
          <a:p>
            <a:pPr eaLnBrk="1" hangingPunct="1">
              <a:lnSpc>
                <a:spcPts val="2500"/>
              </a:lnSpc>
            </a:pPr>
            <a:endParaRPr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eaLnBrk="1" hangingPunct="1">
              <a:lnSpc>
                <a:spcPts val="2500"/>
              </a:lnSpc>
            </a:pPr>
            <a:endParaRPr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eaLnBrk="1" hangingPunct="1">
              <a:lnSpc>
                <a:spcPts val="2500"/>
              </a:lnSpc>
            </a:pPr>
            <a:endParaRPr lang="en-US" altLang="zh-CN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五边形 20"/>
          <p:cNvSpPr/>
          <p:nvPr/>
        </p:nvSpPr>
        <p:spPr>
          <a:xfrm>
            <a:off x="-2" y="0"/>
            <a:ext cx="7718963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矛盾的两种基本属性</a:t>
            </a:r>
            <a:r>
              <a:rPr lang="en-US" altLang="zh-CN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同一性和斗争性</a:t>
            </a:r>
          </a:p>
        </p:txBody>
      </p:sp>
    </p:spTree>
    <p:extLst>
      <p:ext uri="{BB962C8B-B14F-4D97-AF65-F5344CB8AC3E}">
        <p14:creationId xmlns:p14="http://schemas.microsoft.com/office/powerpoint/2010/main" xmlns="" val="37606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-2" y="0"/>
            <a:ext cx="7718963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矛盾的两种基本属性</a:t>
            </a:r>
            <a:r>
              <a:rPr lang="en-US" altLang="zh-CN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同一性和斗争性</a:t>
            </a:r>
          </a:p>
        </p:txBody>
      </p:sp>
      <p:sp>
        <p:nvSpPr>
          <p:cNvPr id="3" name="11 Rectángulo"/>
          <p:cNvSpPr/>
          <p:nvPr/>
        </p:nvSpPr>
        <p:spPr>
          <a:xfrm>
            <a:off x="1486479" y="1600030"/>
            <a:ext cx="1789917" cy="792162"/>
          </a:xfrm>
          <a:prstGeom prst="parallelogram">
            <a:avLst/>
          </a:prstGeom>
          <a:solidFill>
            <a:srgbClr val="7E487F">
              <a:alpha val="96000"/>
            </a:srgbClr>
          </a:solidFill>
          <a:ln w="3810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案例</a:t>
            </a:r>
            <a:endParaRPr lang="es-ES" sz="3200" b="1" dirty="0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8784" y="2184293"/>
            <a:ext cx="9459038" cy="2447124"/>
          </a:xfrm>
          <a:prstGeom prst="rect">
            <a:avLst/>
          </a:prstGeom>
          <a:noFill/>
          <a:ln w="76200">
            <a:solidFill>
              <a:srgbClr val="7E487F">
                <a:alpha val="2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2735513" y="2392192"/>
            <a:ext cx="6580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Clr>
                <a:srgbClr val="7E487F"/>
              </a:buClr>
              <a:buFont typeface="HiraginoSans-W3" charset="-128"/>
              <a:buChar char="❖"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国共两党的斗争性：皖南事变；</a:t>
            </a:r>
          </a:p>
          <a:p>
            <a:pPr marL="457200" indent="-457200" algn="just">
              <a:lnSpc>
                <a:spcPct val="150000"/>
              </a:lnSpc>
              <a:buClr>
                <a:srgbClr val="7E487F"/>
              </a:buClr>
              <a:buFont typeface="HiraginoSans-W3" charset="-128"/>
              <a:buChar char="❖"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国共两党的同一性：百团大战；</a:t>
            </a:r>
          </a:p>
          <a:p>
            <a:pPr marL="457200" indent="-457200" algn="just">
              <a:lnSpc>
                <a:spcPct val="150000"/>
              </a:lnSpc>
              <a:buClr>
                <a:srgbClr val="7E487F"/>
              </a:buClr>
              <a:buFont typeface="HiraginoSans-W3" charset="-128"/>
              <a:buChar char="❖"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国共两党的相互贯通与相互转化；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33200" y="1651825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7E487F"/>
                </a:solidFill>
                <a:latin typeface="Kaiti SC" charset="-122"/>
                <a:ea typeface="Kaiti SC" charset="-122"/>
                <a:cs typeface="Kaiti SC" charset="-122"/>
              </a:rPr>
              <a:t>第二次统一战线中的国共两党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1114" y="1377538"/>
            <a:ext cx="4804947" cy="3253879"/>
          </a:xfrm>
          <a:prstGeom prst="rect">
            <a:avLst/>
          </a:prstGeom>
          <a:effectLst>
            <a:softEdge rad="1066800"/>
          </a:effectLst>
        </p:spPr>
      </p:pic>
    </p:spTree>
    <p:extLst>
      <p:ext uri="{BB962C8B-B14F-4D97-AF65-F5344CB8AC3E}">
        <p14:creationId xmlns:p14="http://schemas.microsoft.com/office/powerpoint/2010/main" xmlns="" val="16531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49"/>
          <p:cNvGrpSpPr/>
          <p:nvPr/>
        </p:nvGrpSpPr>
        <p:grpSpPr>
          <a:xfrm>
            <a:off x="5464037" y="2106873"/>
            <a:ext cx="1187036" cy="2408198"/>
            <a:chOff x="3963988" y="2005013"/>
            <a:chExt cx="1270000" cy="2576512"/>
          </a:xfrm>
        </p:grpSpPr>
        <p:sp>
          <p:nvSpPr>
            <p:cNvPr id="60" name="Freeform 5"/>
            <p:cNvSpPr>
              <a:spLocks/>
            </p:cNvSpPr>
            <p:nvPr/>
          </p:nvSpPr>
          <p:spPr bwMode="auto">
            <a:xfrm>
              <a:off x="4411663" y="3951288"/>
              <a:ext cx="92075" cy="3524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3"/>
                </a:cxn>
                <a:cxn ang="0">
                  <a:pos x="32" y="251"/>
                </a:cxn>
                <a:cxn ang="0">
                  <a:pos x="65" y="33"/>
                </a:cxn>
                <a:cxn ang="0">
                  <a:pos x="32" y="0"/>
                </a:cxn>
              </a:cxnLst>
              <a:rect l="0" t="0" r="r" b="b"/>
              <a:pathLst>
                <a:path w="65" h="251">
                  <a:moveTo>
                    <a:pt x="32" y="0"/>
                  </a:moveTo>
                  <a:cubicBezTo>
                    <a:pt x="14" y="0"/>
                    <a:pt x="0" y="15"/>
                    <a:pt x="0" y="33"/>
                  </a:cubicBezTo>
                  <a:cubicBezTo>
                    <a:pt x="0" y="51"/>
                    <a:pt x="32" y="251"/>
                    <a:pt x="32" y="251"/>
                  </a:cubicBezTo>
                  <a:cubicBezTo>
                    <a:pt x="32" y="251"/>
                    <a:pt x="65" y="51"/>
                    <a:pt x="65" y="33"/>
                  </a:cubicBezTo>
                  <a:cubicBezTo>
                    <a:pt x="65" y="15"/>
                    <a:pt x="50" y="0"/>
                    <a:pt x="32" y="0"/>
                  </a:cubicBezTo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4551363" y="4229100"/>
              <a:ext cx="90488" cy="35242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3"/>
                </a:cxn>
                <a:cxn ang="0">
                  <a:pos x="33" y="251"/>
                </a:cxn>
                <a:cxn ang="0">
                  <a:pos x="65" y="33"/>
                </a:cxn>
                <a:cxn ang="0">
                  <a:pos x="33" y="0"/>
                </a:cxn>
              </a:cxnLst>
              <a:rect l="0" t="0" r="r" b="b"/>
              <a:pathLst>
                <a:path w="65" h="251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33" y="251"/>
                    <a:pt x="33" y="251"/>
                  </a:cubicBezTo>
                  <a:cubicBezTo>
                    <a:pt x="33" y="251"/>
                    <a:pt x="65" y="51"/>
                    <a:pt x="65" y="33"/>
                  </a:cubicBezTo>
                  <a:cubicBezTo>
                    <a:pt x="65" y="15"/>
                    <a:pt x="51" y="0"/>
                    <a:pt x="33" y="0"/>
                  </a:cubicBezTo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62" name="Freeform 7"/>
            <p:cNvSpPr>
              <a:spLocks/>
            </p:cNvSpPr>
            <p:nvPr/>
          </p:nvSpPr>
          <p:spPr bwMode="auto">
            <a:xfrm>
              <a:off x="4697413" y="3997325"/>
              <a:ext cx="90488" cy="35083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3" y="250"/>
                </a:cxn>
                <a:cxn ang="0">
                  <a:pos x="65" y="32"/>
                </a:cxn>
                <a:cxn ang="0">
                  <a:pos x="33" y="0"/>
                </a:cxn>
              </a:cxnLst>
              <a:rect l="0" t="0" r="r" b="b"/>
              <a:pathLst>
                <a:path w="65" h="250">
                  <a:moveTo>
                    <a:pt x="33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33" y="250"/>
                    <a:pt x="33" y="250"/>
                  </a:cubicBezTo>
                  <a:cubicBezTo>
                    <a:pt x="33" y="250"/>
                    <a:pt x="65" y="50"/>
                    <a:pt x="65" y="32"/>
                  </a:cubicBezTo>
                  <a:cubicBezTo>
                    <a:pt x="65" y="14"/>
                    <a:pt x="51" y="0"/>
                    <a:pt x="33" y="0"/>
                  </a:cubicBezTo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4418013" y="3805238"/>
              <a:ext cx="361950" cy="120650"/>
            </a:xfrm>
            <a:prstGeom prst="rect">
              <a:avLst/>
            </a:prstGeom>
            <a:solidFill>
              <a:srgbClr val="EDED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64" name="Rectangle 9"/>
            <p:cNvSpPr>
              <a:spLocks noChangeArrowheads="1"/>
            </p:cNvSpPr>
            <p:nvPr/>
          </p:nvSpPr>
          <p:spPr bwMode="auto">
            <a:xfrm>
              <a:off x="4418013" y="3805238"/>
              <a:ext cx="180975" cy="120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65" name="Freeform 10"/>
            <p:cNvSpPr>
              <a:spLocks/>
            </p:cNvSpPr>
            <p:nvPr/>
          </p:nvSpPr>
          <p:spPr bwMode="auto">
            <a:xfrm>
              <a:off x="3963988" y="3300413"/>
              <a:ext cx="1270000" cy="865188"/>
            </a:xfrm>
            <a:custGeom>
              <a:avLst/>
              <a:gdLst/>
              <a:ahLst/>
              <a:cxnLst>
                <a:cxn ang="0">
                  <a:pos x="452" y="329"/>
                </a:cxn>
                <a:cxn ang="0">
                  <a:pos x="873" y="616"/>
                </a:cxn>
                <a:cxn ang="0">
                  <a:pos x="904" y="452"/>
                </a:cxn>
                <a:cxn ang="0">
                  <a:pos x="452" y="0"/>
                </a:cxn>
                <a:cxn ang="0">
                  <a:pos x="0" y="452"/>
                </a:cxn>
                <a:cxn ang="0">
                  <a:pos x="31" y="616"/>
                </a:cxn>
                <a:cxn ang="0">
                  <a:pos x="452" y="329"/>
                </a:cxn>
              </a:cxnLst>
              <a:rect l="0" t="0" r="r" b="b"/>
              <a:pathLst>
                <a:path w="904" h="616">
                  <a:moveTo>
                    <a:pt x="452" y="329"/>
                  </a:moveTo>
                  <a:cubicBezTo>
                    <a:pt x="644" y="329"/>
                    <a:pt x="807" y="448"/>
                    <a:pt x="873" y="616"/>
                  </a:cubicBezTo>
                  <a:cubicBezTo>
                    <a:pt x="893" y="566"/>
                    <a:pt x="904" y="510"/>
                    <a:pt x="904" y="452"/>
                  </a:cubicBezTo>
                  <a:cubicBezTo>
                    <a:pt x="904" y="203"/>
                    <a:pt x="702" y="0"/>
                    <a:pt x="452" y="0"/>
                  </a:cubicBezTo>
                  <a:cubicBezTo>
                    <a:pt x="203" y="0"/>
                    <a:pt x="0" y="203"/>
                    <a:pt x="0" y="452"/>
                  </a:cubicBezTo>
                  <a:cubicBezTo>
                    <a:pt x="0" y="510"/>
                    <a:pt x="11" y="566"/>
                    <a:pt x="31" y="616"/>
                  </a:cubicBezTo>
                  <a:cubicBezTo>
                    <a:pt x="97" y="448"/>
                    <a:pt x="260" y="329"/>
                    <a:pt x="452" y="329"/>
                  </a:cubicBezTo>
                  <a:close/>
                </a:path>
              </a:pathLst>
            </a:custGeom>
            <a:solidFill>
              <a:srgbClr val="949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66" name="Freeform 11"/>
            <p:cNvSpPr>
              <a:spLocks/>
            </p:cNvSpPr>
            <p:nvPr/>
          </p:nvSpPr>
          <p:spPr bwMode="auto">
            <a:xfrm>
              <a:off x="4760913" y="3321050"/>
              <a:ext cx="473075" cy="844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29"/>
                </a:cxn>
                <a:cxn ang="0">
                  <a:pos x="306" y="601"/>
                </a:cxn>
                <a:cxn ang="0">
                  <a:pos x="337" y="437"/>
                </a:cxn>
                <a:cxn ang="0">
                  <a:pos x="0" y="0"/>
                </a:cxn>
              </a:cxnLst>
              <a:rect l="0" t="0" r="r" b="b"/>
              <a:pathLst>
                <a:path w="337" h="601">
                  <a:moveTo>
                    <a:pt x="0" y="0"/>
                  </a:moveTo>
                  <a:cubicBezTo>
                    <a:pt x="0" y="329"/>
                    <a:pt x="0" y="329"/>
                    <a:pt x="0" y="329"/>
                  </a:cubicBezTo>
                  <a:cubicBezTo>
                    <a:pt x="140" y="366"/>
                    <a:pt x="254" y="468"/>
                    <a:pt x="306" y="601"/>
                  </a:cubicBezTo>
                  <a:cubicBezTo>
                    <a:pt x="326" y="551"/>
                    <a:pt x="337" y="495"/>
                    <a:pt x="337" y="437"/>
                  </a:cubicBezTo>
                  <a:cubicBezTo>
                    <a:pt x="337" y="228"/>
                    <a:pt x="194" y="51"/>
                    <a:pt x="0" y="0"/>
                  </a:cubicBezTo>
                  <a:close/>
                </a:path>
              </a:pathLst>
            </a:custGeom>
            <a:solidFill>
              <a:srgbClr val="949C6B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67" name="Freeform 12"/>
            <p:cNvSpPr>
              <a:spLocks/>
            </p:cNvSpPr>
            <p:nvPr/>
          </p:nvSpPr>
          <p:spPr bwMode="auto">
            <a:xfrm>
              <a:off x="4206876" y="2005013"/>
              <a:ext cx="784225" cy="1874838"/>
            </a:xfrm>
            <a:custGeom>
              <a:avLst/>
              <a:gdLst/>
              <a:ahLst/>
              <a:cxnLst>
                <a:cxn ang="0">
                  <a:pos x="279" y="1309"/>
                </a:cxn>
                <a:cxn ang="0">
                  <a:pos x="438" y="1333"/>
                </a:cxn>
                <a:cxn ang="0">
                  <a:pos x="558" y="774"/>
                </a:cxn>
                <a:cxn ang="0">
                  <a:pos x="279" y="0"/>
                </a:cxn>
                <a:cxn ang="0">
                  <a:pos x="0" y="774"/>
                </a:cxn>
                <a:cxn ang="0">
                  <a:pos x="120" y="1333"/>
                </a:cxn>
                <a:cxn ang="0">
                  <a:pos x="279" y="1309"/>
                </a:cxn>
              </a:cxnLst>
              <a:rect l="0" t="0" r="r" b="b"/>
              <a:pathLst>
                <a:path w="558" h="1333">
                  <a:moveTo>
                    <a:pt x="279" y="1309"/>
                  </a:moveTo>
                  <a:cubicBezTo>
                    <a:pt x="335" y="1309"/>
                    <a:pt x="388" y="1317"/>
                    <a:pt x="438" y="1333"/>
                  </a:cubicBezTo>
                  <a:cubicBezTo>
                    <a:pt x="513" y="1182"/>
                    <a:pt x="558" y="987"/>
                    <a:pt x="558" y="774"/>
                  </a:cubicBezTo>
                  <a:cubicBezTo>
                    <a:pt x="558" y="436"/>
                    <a:pt x="445" y="143"/>
                    <a:pt x="279" y="0"/>
                  </a:cubicBezTo>
                  <a:cubicBezTo>
                    <a:pt x="113" y="143"/>
                    <a:pt x="0" y="436"/>
                    <a:pt x="0" y="774"/>
                  </a:cubicBezTo>
                  <a:cubicBezTo>
                    <a:pt x="0" y="987"/>
                    <a:pt x="45" y="1182"/>
                    <a:pt x="120" y="1333"/>
                  </a:cubicBezTo>
                  <a:cubicBezTo>
                    <a:pt x="170" y="1317"/>
                    <a:pt x="223" y="1309"/>
                    <a:pt x="279" y="1309"/>
                  </a:cubicBezTo>
                  <a:close/>
                </a:path>
              </a:pathLst>
            </a:custGeom>
            <a:solidFill>
              <a:srgbClr val="A54D7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68" name="Freeform 13"/>
            <p:cNvSpPr>
              <a:spLocks/>
            </p:cNvSpPr>
            <p:nvPr/>
          </p:nvSpPr>
          <p:spPr bwMode="auto">
            <a:xfrm>
              <a:off x="4595813" y="2005013"/>
              <a:ext cx="395288" cy="18748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0" y="1309"/>
                </a:cxn>
                <a:cxn ang="0">
                  <a:pos x="2" y="1309"/>
                </a:cxn>
                <a:cxn ang="0">
                  <a:pos x="161" y="1333"/>
                </a:cxn>
                <a:cxn ang="0">
                  <a:pos x="281" y="774"/>
                </a:cxn>
                <a:cxn ang="0">
                  <a:pos x="2" y="0"/>
                </a:cxn>
              </a:cxnLst>
              <a:rect l="0" t="0" r="r" b="b"/>
              <a:pathLst>
                <a:path w="281" h="1333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1" y="1309"/>
                    <a:pt x="1" y="1309"/>
                    <a:pt x="2" y="1309"/>
                  </a:cubicBezTo>
                  <a:cubicBezTo>
                    <a:pt x="58" y="1309"/>
                    <a:pt x="111" y="1317"/>
                    <a:pt x="161" y="1333"/>
                  </a:cubicBezTo>
                  <a:cubicBezTo>
                    <a:pt x="236" y="1182"/>
                    <a:pt x="281" y="987"/>
                    <a:pt x="281" y="774"/>
                  </a:cubicBezTo>
                  <a:cubicBezTo>
                    <a:pt x="281" y="436"/>
                    <a:pt x="168" y="143"/>
                    <a:pt x="2" y="0"/>
                  </a:cubicBezTo>
                  <a:close/>
                </a:path>
              </a:pathLst>
            </a:custGeom>
            <a:solidFill>
              <a:srgbClr val="A54D74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69" name="Freeform 14"/>
            <p:cNvSpPr>
              <a:spLocks/>
            </p:cNvSpPr>
            <p:nvPr/>
          </p:nvSpPr>
          <p:spPr bwMode="auto">
            <a:xfrm>
              <a:off x="4308476" y="2005013"/>
              <a:ext cx="579438" cy="460375"/>
            </a:xfrm>
            <a:custGeom>
              <a:avLst/>
              <a:gdLst/>
              <a:ahLst/>
              <a:cxnLst>
                <a:cxn ang="0">
                  <a:pos x="206" y="320"/>
                </a:cxn>
                <a:cxn ang="0">
                  <a:pos x="412" y="327"/>
                </a:cxn>
                <a:cxn ang="0">
                  <a:pos x="206" y="0"/>
                </a:cxn>
                <a:cxn ang="0">
                  <a:pos x="0" y="327"/>
                </a:cxn>
                <a:cxn ang="0">
                  <a:pos x="206" y="320"/>
                </a:cxn>
              </a:cxnLst>
              <a:rect l="0" t="0" r="r" b="b"/>
              <a:pathLst>
                <a:path w="412" h="327">
                  <a:moveTo>
                    <a:pt x="206" y="320"/>
                  </a:moveTo>
                  <a:cubicBezTo>
                    <a:pt x="276" y="320"/>
                    <a:pt x="345" y="322"/>
                    <a:pt x="412" y="327"/>
                  </a:cubicBezTo>
                  <a:cubicBezTo>
                    <a:pt x="363" y="188"/>
                    <a:pt x="291" y="74"/>
                    <a:pt x="206" y="0"/>
                  </a:cubicBezTo>
                  <a:cubicBezTo>
                    <a:pt x="121" y="74"/>
                    <a:pt x="49" y="188"/>
                    <a:pt x="0" y="327"/>
                  </a:cubicBezTo>
                  <a:cubicBezTo>
                    <a:pt x="67" y="322"/>
                    <a:pt x="136" y="320"/>
                    <a:pt x="206" y="320"/>
                  </a:cubicBezTo>
                  <a:close/>
                </a:path>
              </a:pathLst>
            </a:custGeom>
            <a:solidFill>
              <a:srgbClr val="6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4595813" y="2005013"/>
              <a:ext cx="292100" cy="4603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320"/>
                </a:cxn>
                <a:cxn ang="0">
                  <a:pos x="2" y="320"/>
                </a:cxn>
                <a:cxn ang="0">
                  <a:pos x="208" y="327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08" h="327">
                  <a:moveTo>
                    <a:pt x="0" y="1"/>
                  </a:moveTo>
                  <a:cubicBezTo>
                    <a:pt x="0" y="320"/>
                    <a:pt x="0" y="320"/>
                    <a:pt x="0" y="320"/>
                  </a:cubicBezTo>
                  <a:cubicBezTo>
                    <a:pt x="1" y="320"/>
                    <a:pt x="1" y="320"/>
                    <a:pt x="2" y="320"/>
                  </a:cubicBezTo>
                  <a:cubicBezTo>
                    <a:pt x="72" y="320"/>
                    <a:pt x="141" y="322"/>
                    <a:pt x="208" y="327"/>
                  </a:cubicBezTo>
                  <a:cubicBezTo>
                    <a:pt x="159" y="188"/>
                    <a:pt x="87" y="74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F8183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4514851" y="3262313"/>
              <a:ext cx="168275" cy="906463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0" y="322"/>
                </a:cxn>
                <a:cxn ang="0">
                  <a:pos x="60" y="645"/>
                </a:cxn>
                <a:cxn ang="0">
                  <a:pos x="120" y="322"/>
                </a:cxn>
                <a:cxn ang="0">
                  <a:pos x="60" y="0"/>
                </a:cxn>
              </a:cxnLst>
              <a:rect l="0" t="0" r="r" b="b"/>
              <a:pathLst>
                <a:path w="120" h="645">
                  <a:moveTo>
                    <a:pt x="60" y="0"/>
                  </a:moveTo>
                  <a:cubicBezTo>
                    <a:pt x="24" y="60"/>
                    <a:pt x="0" y="182"/>
                    <a:pt x="0" y="322"/>
                  </a:cubicBezTo>
                  <a:cubicBezTo>
                    <a:pt x="0" y="463"/>
                    <a:pt x="24" y="585"/>
                    <a:pt x="60" y="645"/>
                  </a:cubicBezTo>
                  <a:cubicBezTo>
                    <a:pt x="96" y="585"/>
                    <a:pt x="120" y="463"/>
                    <a:pt x="120" y="322"/>
                  </a:cubicBezTo>
                  <a:cubicBezTo>
                    <a:pt x="120" y="182"/>
                    <a:pt x="96" y="60"/>
                    <a:pt x="60" y="0"/>
                  </a:cubicBezTo>
                  <a:close/>
                </a:path>
              </a:pathLst>
            </a:custGeom>
            <a:solidFill>
              <a:srgbClr val="949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4595813" y="3262313"/>
              <a:ext cx="87313" cy="9064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642"/>
                </a:cxn>
                <a:cxn ang="0">
                  <a:pos x="2" y="645"/>
                </a:cxn>
                <a:cxn ang="0">
                  <a:pos x="62" y="322"/>
                </a:cxn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62" h="645">
                  <a:moveTo>
                    <a:pt x="0" y="3"/>
                  </a:moveTo>
                  <a:cubicBezTo>
                    <a:pt x="0" y="642"/>
                    <a:pt x="0" y="642"/>
                    <a:pt x="0" y="642"/>
                  </a:cubicBezTo>
                  <a:cubicBezTo>
                    <a:pt x="1" y="643"/>
                    <a:pt x="1" y="644"/>
                    <a:pt x="2" y="645"/>
                  </a:cubicBezTo>
                  <a:cubicBezTo>
                    <a:pt x="38" y="585"/>
                    <a:pt x="62" y="463"/>
                    <a:pt x="62" y="322"/>
                  </a:cubicBezTo>
                  <a:cubicBezTo>
                    <a:pt x="62" y="182"/>
                    <a:pt x="38" y="6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949C6B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3" name="Oval 18"/>
            <p:cNvSpPr>
              <a:spLocks noChangeArrowheads="1"/>
            </p:cNvSpPr>
            <p:nvPr/>
          </p:nvSpPr>
          <p:spPr bwMode="auto">
            <a:xfrm>
              <a:off x="4378326" y="2652713"/>
              <a:ext cx="441325" cy="439738"/>
            </a:xfrm>
            <a:prstGeom prst="ellipse">
              <a:avLst/>
            </a:prstGeom>
            <a:solidFill>
              <a:srgbClr val="766A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4" name="Oval 19"/>
            <p:cNvSpPr>
              <a:spLocks noChangeArrowheads="1"/>
            </p:cNvSpPr>
            <p:nvPr/>
          </p:nvSpPr>
          <p:spPr bwMode="auto">
            <a:xfrm>
              <a:off x="4445001" y="2720975"/>
              <a:ext cx="306388" cy="306388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4595813" y="2652713"/>
              <a:ext cx="223838" cy="4397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2" y="48"/>
                </a:cxn>
                <a:cxn ang="0">
                  <a:pos x="111" y="157"/>
                </a:cxn>
                <a:cxn ang="0">
                  <a:pos x="2" y="266"/>
                </a:cxn>
                <a:cxn ang="0">
                  <a:pos x="0" y="265"/>
                </a:cxn>
                <a:cxn ang="0">
                  <a:pos x="0" y="313"/>
                </a:cxn>
                <a:cxn ang="0">
                  <a:pos x="2" y="313"/>
                </a:cxn>
                <a:cxn ang="0">
                  <a:pos x="159" y="157"/>
                </a:cxn>
                <a:cxn ang="0">
                  <a:pos x="2" y="0"/>
                </a:cxn>
              </a:cxnLst>
              <a:rect l="0" t="0" r="r" b="b"/>
              <a:pathLst>
                <a:path w="159" h="31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1" y="48"/>
                    <a:pt x="2" y="48"/>
                  </a:cubicBezTo>
                  <a:cubicBezTo>
                    <a:pt x="62" y="48"/>
                    <a:pt x="111" y="96"/>
                    <a:pt x="111" y="157"/>
                  </a:cubicBezTo>
                  <a:cubicBezTo>
                    <a:pt x="111" y="217"/>
                    <a:pt x="62" y="266"/>
                    <a:pt x="2" y="266"/>
                  </a:cubicBezTo>
                  <a:cubicBezTo>
                    <a:pt x="1" y="266"/>
                    <a:pt x="1" y="265"/>
                    <a:pt x="0" y="265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" y="313"/>
                    <a:pt x="1" y="313"/>
                    <a:pt x="2" y="313"/>
                  </a:cubicBezTo>
                  <a:cubicBezTo>
                    <a:pt x="88" y="313"/>
                    <a:pt x="159" y="243"/>
                    <a:pt x="159" y="157"/>
                  </a:cubicBezTo>
                  <a:cubicBezTo>
                    <a:pt x="159" y="70"/>
                    <a:pt x="88" y="0"/>
                    <a:pt x="2" y="0"/>
                  </a:cubicBezTo>
                  <a:close/>
                </a:path>
              </a:pathLst>
            </a:custGeom>
            <a:solidFill>
              <a:srgbClr val="766A50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4595813" y="2720975"/>
              <a:ext cx="155575" cy="306388"/>
            </a:xfrm>
            <a:custGeom>
              <a:avLst/>
              <a:gdLst/>
              <a:ahLst/>
              <a:cxnLst>
                <a:cxn ang="0">
                  <a:pos x="111" y="109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17"/>
                </a:cxn>
                <a:cxn ang="0">
                  <a:pos x="2" y="218"/>
                </a:cxn>
                <a:cxn ang="0">
                  <a:pos x="111" y="109"/>
                </a:cxn>
              </a:cxnLst>
              <a:rect l="0" t="0" r="r" b="b"/>
              <a:pathLst>
                <a:path w="111" h="218">
                  <a:moveTo>
                    <a:pt x="111" y="109"/>
                  </a:moveTo>
                  <a:cubicBezTo>
                    <a:pt x="111" y="48"/>
                    <a:pt x="6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2" y="218"/>
                  </a:cubicBezTo>
                  <a:cubicBezTo>
                    <a:pt x="62" y="218"/>
                    <a:pt x="111" y="169"/>
                    <a:pt x="111" y="1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</p:grpSp>
      <p:grpSp>
        <p:nvGrpSpPr>
          <p:cNvPr id="77" name="Group 53"/>
          <p:cNvGrpSpPr/>
          <p:nvPr/>
        </p:nvGrpSpPr>
        <p:grpSpPr>
          <a:xfrm>
            <a:off x="4687542" y="3905491"/>
            <a:ext cx="2643188" cy="812800"/>
            <a:chOff x="3228976" y="3935413"/>
            <a:chExt cx="2643188" cy="812800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228976" y="3935413"/>
              <a:ext cx="39688" cy="428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2" y="31"/>
                </a:cxn>
                <a:cxn ang="0">
                  <a:pos x="29" y="21"/>
                </a:cxn>
                <a:cxn ang="0">
                  <a:pos x="17" y="0"/>
                </a:cxn>
                <a:cxn ang="0">
                  <a:pos x="0" y="10"/>
                </a:cxn>
              </a:cxnLst>
              <a:rect l="0" t="0" r="r" b="b"/>
              <a:pathLst>
                <a:path w="29" h="31">
                  <a:moveTo>
                    <a:pt x="0" y="10"/>
                  </a:moveTo>
                  <a:cubicBezTo>
                    <a:pt x="4" y="17"/>
                    <a:pt x="8" y="24"/>
                    <a:pt x="12" y="3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5" y="14"/>
                    <a:pt x="21" y="7"/>
                    <a:pt x="17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grpSp>
          <p:nvGrpSpPr>
            <p:cNvPr id="79" name="Group 36"/>
            <p:cNvGrpSpPr/>
            <p:nvPr/>
          </p:nvGrpSpPr>
          <p:grpSpPr>
            <a:xfrm>
              <a:off x="3279776" y="4021138"/>
              <a:ext cx="2592388" cy="727075"/>
              <a:chOff x="3279776" y="3973513"/>
              <a:chExt cx="2592388" cy="727075"/>
            </a:xfrm>
            <a:grpFill/>
          </p:grpSpPr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5792788" y="4076700"/>
                <a:ext cx="42863" cy="42863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31" y="12"/>
                  </a:cxn>
                  <a:cxn ang="0">
                    <a:pos x="15" y="0"/>
                  </a:cxn>
                  <a:cxn ang="0">
                    <a:pos x="0" y="19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21" y="25"/>
                      <a:pt x="26" y="19"/>
                      <a:pt x="31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6"/>
                      <a:pt x="5" y="13"/>
                      <a:pt x="0" y="19"/>
                    </a:cubicBezTo>
                    <a:lnTo>
                      <a:pt x="15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anose="02050604050505020204"/>
                </a:endParaRPr>
              </a:p>
            </p:txBody>
          </p:sp>
          <p:grpSp>
            <p:nvGrpSpPr>
              <p:cNvPr id="81" name="Group 34"/>
              <p:cNvGrpSpPr/>
              <p:nvPr/>
            </p:nvGrpSpPr>
            <p:grpSpPr>
              <a:xfrm>
                <a:off x="3279776" y="3973513"/>
                <a:ext cx="2592388" cy="727075"/>
                <a:chOff x="3279776" y="3973513"/>
                <a:chExt cx="2592388" cy="727075"/>
              </a:xfrm>
              <a:grpFill/>
            </p:grpSpPr>
            <p:sp>
              <p:nvSpPr>
                <p:cNvPr id="82" name="Freeform 23"/>
                <p:cNvSpPr>
                  <a:spLocks noEditPoints="1"/>
                </p:cNvSpPr>
                <p:nvPr/>
              </p:nvSpPr>
              <p:spPr bwMode="auto">
                <a:xfrm>
                  <a:off x="3279776" y="3973513"/>
                  <a:ext cx="2489200" cy="727075"/>
                </a:xfrm>
                <a:custGeom>
                  <a:avLst/>
                  <a:gdLst/>
                  <a:ahLst/>
                  <a:cxnLst>
                    <a:cxn ang="0">
                      <a:pos x="1771" y="141"/>
                    </a:cxn>
                    <a:cxn ang="0">
                      <a:pos x="1725" y="162"/>
                    </a:cxn>
                    <a:cxn ang="0">
                      <a:pos x="1670" y="242"/>
                    </a:cxn>
                    <a:cxn ang="0">
                      <a:pos x="1691" y="195"/>
                    </a:cxn>
                    <a:cxn ang="0">
                      <a:pos x="1670" y="242"/>
                    </a:cxn>
                    <a:cxn ang="0">
                      <a:pos x="1633" y="272"/>
                    </a:cxn>
                    <a:cxn ang="0">
                      <a:pos x="1583" y="285"/>
                    </a:cxn>
                    <a:cxn ang="0">
                      <a:pos x="1516" y="354"/>
                    </a:cxn>
                    <a:cxn ang="0">
                      <a:pos x="1545" y="312"/>
                    </a:cxn>
                    <a:cxn ang="0">
                      <a:pos x="1516" y="354"/>
                    </a:cxn>
                    <a:cxn ang="0">
                      <a:pos x="1474" y="378"/>
                    </a:cxn>
                    <a:cxn ang="0">
                      <a:pos x="1423" y="382"/>
                    </a:cxn>
                    <a:cxn ang="0">
                      <a:pos x="1345" y="439"/>
                    </a:cxn>
                    <a:cxn ang="0">
                      <a:pos x="1381" y="402"/>
                    </a:cxn>
                    <a:cxn ang="0">
                      <a:pos x="1345" y="439"/>
                    </a:cxn>
                    <a:cxn ang="0">
                      <a:pos x="1300" y="455"/>
                    </a:cxn>
                    <a:cxn ang="0">
                      <a:pos x="1249" y="451"/>
                    </a:cxn>
                    <a:cxn ang="0">
                      <a:pos x="1162" y="493"/>
                    </a:cxn>
                    <a:cxn ang="0">
                      <a:pos x="1204" y="463"/>
                    </a:cxn>
                    <a:cxn ang="0">
                      <a:pos x="1162" y="493"/>
                    </a:cxn>
                    <a:cxn ang="0">
                      <a:pos x="1115" y="502"/>
                    </a:cxn>
                    <a:cxn ang="0">
                      <a:pos x="1066" y="489"/>
                    </a:cxn>
                    <a:cxn ang="0">
                      <a:pos x="973" y="516"/>
                    </a:cxn>
                    <a:cxn ang="0">
                      <a:pos x="1019" y="494"/>
                    </a:cxn>
                    <a:cxn ang="0">
                      <a:pos x="973" y="516"/>
                    </a:cxn>
                    <a:cxn ang="0">
                      <a:pos x="925" y="517"/>
                    </a:cxn>
                    <a:cxn ang="0">
                      <a:pos x="878" y="495"/>
                    </a:cxn>
                    <a:cxn ang="0">
                      <a:pos x="782" y="506"/>
                    </a:cxn>
                    <a:cxn ang="0">
                      <a:pos x="832" y="492"/>
                    </a:cxn>
                    <a:cxn ang="0">
                      <a:pos x="782" y="506"/>
                    </a:cxn>
                    <a:cxn ang="0">
                      <a:pos x="735" y="499"/>
                    </a:cxn>
                    <a:cxn ang="0">
                      <a:pos x="693" y="470"/>
                    </a:cxn>
                    <a:cxn ang="0">
                      <a:pos x="596" y="464"/>
                    </a:cxn>
                    <a:cxn ang="0">
                      <a:pos x="647" y="458"/>
                    </a:cxn>
                    <a:cxn ang="0">
                      <a:pos x="596" y="464"/>
                    </a:cxn>
                    <a:cxn ang="0">
                      <a:pos x="551" y="448"/>
                    </a:cxn>
                    <a:cxn ang="0">
                      <a:pos x="514" y="413"/>
                    </a:cxn>
                    <a:cxn ang="0">
                      <a:pos x="420" y="391"/>
                    </a:cxn>
                    <a:cxn ang="0">
                      <a:pos x="463" y="412"/>
                    </a:cxn>
                    <a:cxn ang="0">
                      <a:pos x="433" y="375"/>
                    </a:cxn>
                    <a:cxn ang="0">
                      <a:pos x="420" y="391"/>
                    </a:cxn>
                    <a:cxn ang="0">
                      <a:pos x="378" y="368"/>
                    </a:cxn>
                    <a:cxn ang="0">
                      <a:pos x="348" y="326"/>
                    </a:cxn>
                    <a:cxn ang="0">
                      <a:pos x="259" y="289"/>
                    </a:cxn>
                    <a:cxn ang="0">
                      <a:pos x="309" y="300"/>
                    </a:cxn>
                    <a:cxn ang="0">
                      <a:pos x="259" y="289"/>
                    </a:cxn>
                    <a:cxn ang="0">
                      <a:pos x="222" y="259"/>
                    </a:cxn>
                    <a:cxn ang="0">
                      <a:pos x="199" y="213"/>
                    </a:cxn>
                    <a:cxn ang="0">
                      <a:pos x="118" y="161"/>
                    </a:cxn>
                    <a:cxn ang="0">
                      <a:pos x="165" y="181"/>
                    </a:cxn>
                    <a:cxn ang="0">
                      <a:pos x="118" y="161"/>
                    </a:cxn>
                    <a:cxn ang="0">
                      <a:pos x="86" y="125"/>
                    </a:cxn>
                    <a:cxn ang="0">
                      <a:pos x="71" y="76"/>
                    </a:cxn>
                    <a:cxn ang="0">
                      <a:pos x="0" y="11"/>
                    </a:cxn>
                    <a:cxn ang="0">
                      <a:pos x="43" y="38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1771" h="517">
                      <a:moveTo>
                        <a:pt x="1739" y="176"/>
                      </a:moveTo>
                      <a:cubicBezTo>
                        <a:pt x="1750" y="165"/>
                        <a:pt x="1761" y="153"/>
                        <a:pt x="1771" y="141"/>
                      </a:cubicBezTo>
                      <a:cubicBezTo>
                        <a:pt x="1756" y="128"/>
                        <a:pt x="1756" y="128"/>
                        <a:pt x="1756" y="128"/>
                      </a:cubicBezTo>
                      <a:cubicBezTo>
                        <a:pt x="1746" y="140"/>
                        <a:pt x="1735" y="151"/>
                        <a:pt x="1725" y="162"/>
                      </a:cubicBezTo>
                      <a:lnTo>
                        <a:pt x="1739" y="176"/>
                      </a:lnTo>
                      <a:close/>
                      <a:moveTo>
                        <a:pt x="1670" y="242"/>
                      </a:moveTo>
                      <a:cubicBezTo>
                        <a:pt x="1682" y="231"/>
                        <a:pt x="1693" y="221"/>
                        <a:pt x="1705" y="210"/>
                      </a:cubicBezTo>
                      <a:cubicBezTo>
                        <a:pt x="1691" y="195"/>
                        <a:pt x="1691" y="195"/>
                        <a:pt x="1691" y="195"/>
                      </a:cubicBezTo>
                      <a:cubicBezTo>
                        <a:pt x="1680" y="206"/>
                        <a:pt x="1668" y="216"/>
                        <a:pt x="1657" y="227"/>
                      </a:cubicBezTo>
                      <a:lnTo>
                        <a:pt x="1670" y="242"/>
                      </a:lnTo>
                      <a:close/>
                      <a:moveTo>
                        <a:pt x="1595" y="301"/>
                      </a:moveTo>
                      <a:cubicBezTo>
                        <a:pt x="1608" y="292"/>
                        <a:pt x="1621" y="282"/>
                        <a:pt x="1633" y="272"/>
                      </a:cubicBezTo>
                      <a:cubicBezTo>
                        <a:pt x="1621" y="257"/>
                        <a:pt x="1621" y="257"/>
                        <a:pt x="1621" y="257"/>
                      </a:cubicBezTo>
                      <a:cubicBezTo>
                        <a:pt x="1608" y="266"/>
                        <a:pt x="1596" y="276"/>
                        <a:pt x="1583" y="285"/>
                      </a:cubicBezTo>
                      <a:lnTo>
                        <a:pt x="1595" y="301"/>
                      </a:lnTo>
                      <a:close/>
                      <a:moveTo>
                        <a:pt x="1516" y="354"/>
                      </a:moveTo>
                      <a:cubicBezTo>
                        <a:pt x="1529" y="346"/>
                        <a:pt x="1543" y="337"/>
                        <a:pt x="1556" y="329"/>
                      </a:cubicBezTo>
                      <a:cubicBezTo>
                        <a:pt x="1545" y="312"/>
                        <a:pt x="1545" y="312"/>
                        <a:pt x="1545" y="312"/>
                      </a:cubicBezTo>
                      <a:cubicBezTo>
                        <a:pt x="1532" y="321"/>
                        <a:pt x="1519" y="329"/>
                        <a:pt x="1505" y="337"/>
                      </a:cubicBezTo>
                      <a:lnTo>
                        <a:pt x="1516" y="354"/>
                      </a:lnTo>
                      <a:close/>
                      <a:moveTo>
                        <a:pt x="1432" y="400"/>
                      </a:moveTo>
                      <a:cubicBezTo>
                        <a:pt x="1446" y="393"/>
                        <a:pt x="1461" y="386"/>
                        <a:pt x="1474" y="378"/>
                      </a:cubicBezTo>
                      <a:cubicBezTo>
                        <a:pt x="1465" y="361"/>
                        <a:pt x="1465" y="361"/>
                        <a:pt x="1465" y="361"/>
                      </a:cubicBezTo>
                      <a:cubicBezTo>
                        <a:pt x="1451" y="368"/>
                        <a:pt x="1437" y="375"/>
                        <a:pt x="1423" y="382"/>
                      </a:cubicBezTo>
                      <a:lnTo>
                        <a:pt x="1432" y="400"/>
                      </a:lnTo>
                      <a:close/>
                      <a:moveTo>
                        <a:pt x="1345" y="439"/>
                      </a:moveTo>
                      <a:cubicBezTo>
                        <a:pt x="1360" y="433"/>
                        <a:pt x="1374" y="427"/>
                        <a:pt x="1389" y="420"/>
                      </a:cubicBezTo>
                      <a:cubicBezTo>
                        <a:pt x="1381" y="402"/>
                        <a:pt x="1381" y="402"/>
                        <a:pt x="1381" y="402"/>
                      </a:cubicBezTo>
                      <a:cubicBezTo>
                        <a:pt x="1367" y="409"/>
                        <a:pt x="1352" y="415"/>
                        <a:pt x="1338" y="420"/>
                      </a:cubicBezTo>
                      <a:lnTo>
                        <a:pt x="1345" y="439"/>
                      </a:lnTo>
                      <a:close/>
                      <a:moveTo>
                        <a:pt x="1255" y="470"/>
                      </a:moveTo>
                      <a:cubicBezTo>
                        <a:pt x="1270" y="465"/>
                        <a:pt x="1285" y="461"/>
                        <a:pt x="1300" y="455"/>
                      </a:cubicBezTo>
                      <a:cubicBezTo>
                        <a:pt x="1294" y="436"/>
                        <a:pt x="1294" y="436"/>
                        <a:pt x="1294" y="436"/>
                      </a:cubicBezTo>
                      <a:cubicBezTo>
                        <a:pt x="1279" y="442"/>
                        <a:pt x="1264" y="446"/>
                        <a:pt x="1249" y="451"/>
                      </a:cubicBezTo>
                      <a:lnTo>
                        <a:pt x="1255" y="470"/>
                      </a:lnTo>
                      <a:close/>
                      <a:moveTo>
                        <a:pt x="1162" y="493"/>
                      </a:moveTo>
                      <a:cubicBezTo>
                        <a:pt x="1178" y="490"/>
                        <a:pt x="1193" y="487"/>
                        <a:pt x="1209" y="483"/>
                      </a:cubicBezTo>
                      <a:cubicBezTo>
                        <a:pt x="1204" y="463"/>
                        <a:pt x="1204" y="463"/>
                        <a:pt x="1204" y="463"/>
                      </a:cubicBezTo>
                      <a:cubicBezTo>
                        <a:pt x="1189" y="467"/>
                        <a:pt x="1173" y="471"/>
                        <a:pt x="1158" y="474"/>
                      </a:cubicBezTo>
                      <a:lnTo>
                        <a:pt x="1162" y="493"/>
                      </a:lnTo>
                      <a:close/>
                      <a:moveTo>
                        <a:pt x="1068" y="509"/>
                      </a:moveTo>
                      <a:cubicBezTo>
                        <a:pt x="1084" y="507"/>
                        <a:pt x="1100" y="505"/>
                        <a:pt x="1115" y="502"/>
                      </a:cubicBezTo>
                      <a:cubicBezTo>
                        <a:pt x="1112" y="482"/>
                        <a:pt x="1112" y="482"/>
                        <a:pt x="1112" y="482"/>
                      </a:cubicBezTo>
                      <a:cubicBezTo>
                        <a:pt x="1097" y="485"/>
                        <a:pt x="1081" y="487"/>
                        <a:pt x="1066" y="489"/>
                      </a:cubicBezTo>
                      <a:lnTo>
                        <a:pt x="1068" y="509"/>
                      </a:lnTo>
                      <a:close/>
                      <a:moveTo>
                        <a:pt x="973" y="516"/>
                      </a:moveTo>
                      <a:cubicBezTo>
                        <a:pt x="989" y="516"/>
                        <a:pt x="1005" y="515"/>
                        <a:pt x="1020" y="513"/>
                      </a:cubicBezTo>
                      <a:cubicBezTo>
                        <a:pt x="1019" y="494"/>
                        <a:pt x="1019" y="494"/>
                        <a:pt x="1019" y="494"/>
                      </a:cubicBezTo>
                      <a:cubicBezTo>
                        <a:pt x="1003" y="495"/>
                        <a:pt x="988" y="496"/>
                        <a:pt x="972" y="496"/>
                      </a:cubicBezTo>
                      <a:lnTo>
                        <a:pt x="973" y="516"/>
                      </a:lnTo>
                      <a:close/>
                      <a:moveTo>
                        <a:pt x="877" y="515"/>
                      </a:moveTo>
                      <a:cubicBezTo>
                        <a:pt x="893" y="516"/>
                        <a:pt x="909" y="517"/>
                        <a:pt x="925" y="517"/>
                      </a:cubicBezTo>
                      <a:cubicBezTo>
                        <a:pt x="925" y="497"/>
                        <a:pt x="925" y="497"/>
                        <a:pt x="925" y="497"/>
                      </a:cubicBezTo>
                      <a:cubicBezTo>
                        <a:pt x="910" y="497"/>
                        <a:pt x="894" y="496"/>
                        <a:pt x="878" y="495"/>
                      </a:cubicBezTo>
                      <a:lnTo>
                        <a:pt x="877" y="515"/>
                      </a:lnTo>
                      <a:close/>
                      <a:moveTo>
                        <a:pt x="782" y="506"/>
                      </a:moveTo>
                      <a:cubicBezTo>
                        <a:pt x="798" y="508"/>
                        <a:pt x="814" y="510"/>
                        <a:pt x="830" y="512"/>
                      </a:cubicBezTo>
                      <a:cubicBezTo>
                        <a:pt x="832" y="492"/>
                        <a:pt x="832" y="492"/>
                        <a:pt x="832" y="492"/>
                      </a:cubicBezTo>
                      <a:cubicBezTo>
                        <a:pt x="816" y="490"/>
                        <a:pt x="801" y="489"/>
                        <a:pt x="785" y="486"/>
                      </a:cubicBezTo>
                      <a:lnTo>
                        <a:pt x="782" y="506"/>
                      </a:lnTo>
                      <a:close/>
                      <a:moveTo>
                        <a:pt x="688" y="489"/>
                      </a:moveTo>
                      <a:cubicBezTo>
                        <a:pt x="704" y="493"/>
                        <a:pt x="720" y="496"/>
                        <a:pt x="735" y="499"/>
                      </a:cubicBezTo>
                      <a:cubicBezTo>
                        <a:pt x="739" y="479"/>
                        <a:pt x="739" y="479"/>
                        <a:pt x="739" y="479"/>
                      </a:cubicBezTo>
                      <a:cubicBezTo>
                        <a:pt x="723" y="476"/>
                        <a:pt x="708" y="473"/>
                        <a:pt x="693" y="470"/>
                      </a:cubicBezTo>
                      <a:lnTo>
                        <a:pt x="688" y="489"/>
                      </a:lnTo>
                      <a:close/>
                      <a:moveTo>
                        <a:pt x="596" y="464"/>
                      </a:moveTo>
                      <a:cubicBezTo>
                        <a:pt x="611" y="469"/>
                        <a:pt x="627" y="473"/>
                        <a:pt x="642" y="478"/>
                      </a:cubicBezTo>
                      <a:cubicBezTo>
                        <a:pt x="647" y="458"/>
                        <a:pt x="647" y="458"/>
                        <a:pt x="647" y="458"/>
                      </a:cubicBezTo>
                      <a:cubicBezTo>
                        <a:pt x="632" y="454"/>
                        <a:pt x="617" y="450"/>
                        <a:pt x="602" y="445"/>
                      </a:cubicBezTo>
                      <a:lnTo>
                        <a:pt x="596" y="464"/>
                      </a:lnTo>
                      <a:close/>
                      <a:moveTo>
                        <a:pt x="507" y="431"/>
                      </a:moveTo>
                      <a:cubicBezTo>
                        <a:pt x="521" y="437"/>
                        <a:pt x="536" y="443"/>
                        <a:pt x="551" y="448"/>
                      </a:cubicBezTo>
                      <a:cubicBezTo>
                        <a:pt x="558" y="430"/>
                        <a:pt x="558" y="430"/>
                        <a:pt x="558" y="430"/>
                      </a:cubicBezTo>
                      <a:cubicBezTo>
                        <a:pt x="543" y="424"/>
                        <a:pt x="529" y="419"/>
                        <a:pt x="514" y="413"/>
                      </a:cubicBezTo>
                      <a:lnTo>
                        <a:pt x="507" y="431"/>
                      </a:lnTo>
                      <a:close/>
                      <a:moveTo>
                        <a:pt x="420" y="391"/>
                      </a:moveTo>
                      <a:cubicBezTo>
                        <a:pt x="421" y="391"/>
                        <a:pt x="423" y="392"/>
                        <a:pt x="424" y="393"/>
                      </a:cubicBezTo>
                      <a:cubicBezTo>
                        <a:pt x="437" y="399"/>
                        <a:pt x="450" y="406"/>
                        <a:pt x="463" y="412"/>
                      </a:cubicBezTo>
                      <a:cubicBezTo>
                        <a:pt x="471" y="394"/>
                        <a:pt x="471" y="394"/>
                        <a:pt x="471" y="394"/>
                      </a:cubicBezTo>
                      <a:cubicBezTo>
                        <a:pt x="459" y="388"/>
                        <a:pt x="446" y="381"/>
                        <a:pt x="433" y="375"/>
                      </a:cubicBezTo>
                      <a:cubicBezTo>
                        <a:pt x="432" y="374"/>
                        <a:pt x="431" y="373"/>
                        <a:pt x="429" y="373"/>
                      </a:cubicBezTo>
                      <a:lnTo>
                        <a:pt x="420" y="391"/>
                      </a:lnTo>
                      <a:close/>
                      <a:moveTo>
                        <a:pt x="337" y="343"/>
                      </a:moveTo>
                      <a:cubicBezTo>
                        <a:pt x="351" y="351"/>
                        <a:pt x="364" y="360"/>
                        <a:pt x="378" y="368"/>
                      </a:cubicBezTo>
                      <a:cubicBezTo>
                        <a:pt x="388" y="350"/>
                        <a:pt x="388" y="350"/>
                        <a:pt x="388" y="350"/>
                      </a:cubicBezTo>
                      <a:cubicBezTo>
                        <a:pt x="375" y="343"/>
                        <a:pt x="361" y="334"/>
                        <a:pt x="348" y="326"/>
                      </a:cubicBezTo>
                      <a:lnTo>
                        <a:pt x="337" y="343"/>
                      </a:lnTo>
                      <a:close/>
                      <a:moveTo>
                        <a:pt x="259" y="289"/>
                      </a:moveTo>
                      <a:cubicBezTo>
                        <a:pt x="272" y="298"/>
                        <a:pt x="285" y="308"/>
                        <a:pt x="298" y="317"/>
                      </a:cubicBezTo>
                      <a:cubicBezTo>
                        <a:pt x="309" y="300"/>
                        <a:pt x="309" y="300"/>
                        <a:pt x="309" y="300"/>
                      </a:cubicBezTo>
                      <a:cubicBezTo>
                        <a:pt x="296" y="291"/>
                        <a:pt x="284" y="282"/>
                        <a:pt x="271" y="273"/>
                      </a:cubicBezTo>
                      <a:lnTo>
                        <a:pt x="259" y="289"/>
                      </a:lnTo>
                      <a:close/>
                      <a:moveTo>
                        <a:pt x="186" y="228"/>
                      </a:moveTo>
                      <a:cubicBezTo>
                        <a:pt x="197" y="238"/>
                        <a:pt x="209" y="249"/>
                        <a:pt x="222" y="259"/>
                      </a:cubicBezTo>
                      <a:cubicBezTo>
                        <a:pt x="234" y="244"/>
                        <a:pt x="234" y="244"/>
                        <a:pt x="234" y="244"/>
                      </a:cubicBezTo>
                      <a:cubicBezTo>
                        <a:pt x="222" y="234"/>
                        <a:pt x="211" y="223"/>
                        <a:pt x="199" y="213"/>
                      </a:cubicBezTo>
                      <a:lnTo>
                        <a:pt x="186" y="228"/>
                      </a:lnTo>
                      <a:close/>
                      <a:moveTo>
                        <a:pt x="118" y="161"/>
                      </a:moveTo>
                      <a:cubicBezTo>
                        <a:pt x="128" y="172"/>
                        <a:pt x="140" y="184"/>
                        <a:pt x="151" y="195"/>
                      </a:cubicBezTo>
                      <a:cubicBezTo>
                        <a:pt x="165" y="181"/>
                        <a:pt x="165" y="181"/>
                        <a:pt x="165" y="181"/>
                      </a:cubicBezTo>
                      <a:cubicBezTo>
                        <a:pt x="154" y="170"/>
                        <a:pt x="143" y="159"/>
                        <a:pt x="132" y="147"/>
                      </a:cubicBezTo>
                      <a:lnTo>
                        <a:pt x="118" y="161"/>
                      </a:lnTo>
                      <a:close/>
                      <a:moveTo>
                        <a:pt x="56" y="88"/>
                      </a:moveTo>
                      <a:cubicBezTo>
                        <a:pt x="65" y="101"/>
                        <a:pt x="76" y="113"/>
                        <a:pt x="86" y="125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91" y="100"/>
                        <a:pt x="81" y="88"/>
                        <a:pt x="71" y="76"/>
                      </a:cubicBezTo>
                      <a:lnTo>
                        <a:pt x="56" y="88"/>
                      </a:lnTo>
                      <a:close/>
                      <a:moveTo>
                        <a:pt x="0" y="11"/>
                      </a:moveTo>
                      <a:cubicBezTo>
                        <a:pt x="9" y="24"/>
                        <a:pt x="18" y="37"/>
                        <a:pt x="27" y="50"/>
                      </a:cubicBezTo>
                      <a:cubicBezTo>
                        <a:pt x="43" y="38"/>
                        <a:pt x="43" y="38"/>
                        <a:pt x="43" y="38"/>
                      </a:cubicBezTo>
                      <a:cubicBezTo>
                        <a:pt x="34" y="26"/>
                        <a:pt x="25" y="13"/>
                        <a:pt x="17" y="0"/>
                      </a:cubicBez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anose="02050604050505020204"/>
                  </a:endParaRPr>
                </a:p>
              </p:txBody>
            </p:sp>
            <p:sp>
              <p:nvSpPr>
                <p:cNvPr id="83" name="Freeform 25"/>
                <p:cNvSpPr>
                  <a:spLocks noEditPoints="1"/>
                </p:cNvSpPr>
                <p:nvPr/>
              </p:nvSpPr>
              <p:spPr bwMode="auto">
                <a:xfrm>
                  <a:off x="5603876" y="4040188"/>
                  <a:ext cx="268288" cy="271463"/>
                </a:xfrm>
                <a:custGeom>
                  <a:avLst/>
                  <a:gdLst/>
                  <a:ahLst/>
                  <a:cxnLst>
                    <a:cxn ang="0">
                      <a:pos x="119" y="132"/>
                    </a:cxn>
                    <a:cxn ang="0">
                      <a:pos x="110" y="166"/>
                    </a:cxn>
                    <a:cxn ang="0">
                      <a:pos x="126" y="171"/>
                    </a:cxn>
                    <a:cxn ang="0">
                      <a:pos x="135" y="136"/>
                    </a:cxn>
                    <a:cxn ang="0">
                      <a:pos x="119" y="132"/>
                    </a:cxn>
                    <a:cxn ang="0">
                      <a:pos x="135" y="62"/>
                    </a:cxn>
                    <a:cxn ang="0">
                      <a:pos x="126" y="97"/>
                    </a:cxn>
                    <a:cxn ang="0">
                      <a:pos x="144" y="101"/>
                    </a:cxn>
                    <a:cxn ang="0">
                      <a:pos x="152" y="67"/>
                    </a:cxn>
                    <a:cxn ang="0">
                      <a:pos x="135" y="62"/>
                    </a:cxn>
                    <a:cxn ang="0">
                      <a:pos x="143" y="22"/>
                    </a:cxn>
                    <a:cxn ang="0">
                      <a:pos x="145" y="22"/>
                    </a:cxn>
                    <a:cxn ang="0">
                      <a:pos x="143" y="29"/>
                    </a:cxn>
                    <a:cxn ang="0">
                      <a:pos x="161" y="32"/>
                    </a:cxn>
                    <a:cxn ang="0">
                      <a:pos x="169" y="0"/>
                    </a:cxn>
                    <a:cxn ang="0">
                      <a:pos x="141" y="4"/>
                    </a:cxn>
                    <a:cxn ang="0">
                      <a:pos x="143" y="22"/>
                    </a:cxn>
                    <a:cxn ang="0">
                      <a:pos x="72" y="31"/>
                    </a:cxn>
                    <a:cxn ang="0">
                      <a:pos x="108" y="26"/>
                    </a:cxn>
                    <a:cxn ang="0">
                      <a:pos x="105" y="8"/>
                    </a:cxn>
                    <a:cxn ang="0">
                      <a:pos x="71" y="13"/>
                    </a:cxn>
                    <a:cxn ang="0">
                      <a:pos x="72" y="31"/>
                    </a:cxn>
                    <a:cxn ang="0">
                      <a:pos x="3" y="39"/>
                    </a:cxn>
                    <a:cxn ang="0">
                      <a:pos x="38" y="35"/>
                    </a:cxn>
                    <a:cxn ang="0">
                      <a:pos x="35" y="17"/>
                    </a:cxn>
                    <a:cxn ang="0">
                      <a:pos x="0" y="22"/>
                    </a:cxn>
                    <a:cxn ang="0">
                      <a:pos x="3" y="39"/>
                    </a:cxn>
                  </a:cxnLst>
                  <a:rect l="0" t="0" r="r" b="b"/>
                  <a:pathLst>
                    <a:path w="169" h="171">
                      <a:moveTo>
                        <a:pt x="119" y="132"/>
                      </a:moveTo>
                      <a:lnTo>
                        <a:pt x="110" y="166"/>
                      </a:lnTo>
                      <a:lnTo>
                        <a:pt x="126" y="171"/>
                      </a:lnTo>
                      <a:lnTo>
                        <a:pt x="135" y="136"/>
                      </a:lnTo>
                      <a:lnTo>
                        <a:pt x="119" y="132"/>
                      </a:lnTo>
                      <a:close/>
                      <a:moveTo>
                        <a:pt x="135" y="62"/>
                      </a:moveTo>
                      <a:lnTo>
                        <a:pt x="126" y="97"/>
                      </a:lnTo>
                      <a:lnTo>
                        <a:pt x="144" y="101"/>
                      </a:lnTo>
                      <a:lnTo>
                        <a:pt x="152" y="67"/>
                      </a:lnTo>
                      <a:lnTo>
                        <a:pt x="135" y="62"/>
                      </a:lnTo>
                      <a:close/>
                      <a:moveTo>
                        <a:pt x="143" y="22"/>
                      </a:moveTo>
                      <a:lnTo>
                        <a:pt x="145" y="22"/>
                      </a:lnTo>
                      <a:lnTo>
                        <a:pt x="143" y="29"/>
                      </a:lnTo>
                      <a:lnTo>
                        <a:pt x="161" y="32"/>
                      </a:lnTo>
                      <a:lnTo>
                        <a:pt x="169" y="0"/>
                      </a:lnTo>
                      <a:lnTo>
                        <a:pt x="141" y="4"/>
                      </a:lnTo>
                      <a:lnTo>
                        <a:pt x="143" y="22"/>
                      </a:lnTo>
                      <a:close/>
                      <a:moveTo>
                        <a:pt x="72" y="31"/>
                      </a:moveTo>
                      <a:lnTo>
                        <a:pt x="108" y="26"/>
                      </a:lnTo>
                      <a:lnTo>
                        <a:pt x="105" y="8"/>
                      </a:lnTo>
                      <a:lnTo>
                        <a:pt x="71" y="13"/>
                      </a:lnTo>
                      <a:lnTo>
                        <a:pt x="72" y="31"/>
                      </a:lnTo>
                      <a:close/>
                      <a:moveTo>
                        <a:pt x="3" y="39"/>
                      </a:moveTo>
                      <a:lnTo>
                        <a:pt x="38" y="35"/>
                      </a:lnTo>
                      <a:lnTo>
                        <a:pt x="35" y="17"/>
                      </a:lnTo>
                      <a:lnTo>
                        <a:pt x="0" y="22"/>
                      </a:lnTo>
                      <a:lnTo>
                        <a:pt x="3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anose="02050604050505020204"/>
                  </a:endParaRPr>
                </a:p>
              </p:txBody>
            </p:sp>
          </p:grpSp>
        </p:grpSp>
      </p:grpSp>
      <p:grpSp>
        <p:nvGrpSpPr>
          <p:cNvPr id="84" name="Group 54"/>
          <p:cNvGrpSpPr/>
          <p:nvPr/>
        </p:nvGrpSpPr>
        <p:grpSpPr>
          <a:xfrm>
            <a:off x="6876708" y="1798877"/>
            <a:ext cx="752475" cy="1360488"/>
            <a:chOff x="5418138" y="1828800"/>
            <a:chExt cx="752475" cy="1360488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85" name="Freeform 26"/>
            <p:cNvSpPr>
              <a:spLocks/>
            </p:cNvSpPr>
            <p:nvPr/>
          </p:nvSpPr>
          <p:spPr bwMode="auto">
            <a:xfrm>
              <a:off x="6142038" y="3154363"/>
              <a:ext cx="28575" cy="34925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7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24"/>
                </a:cxn>
                <a:cxn ang="0">
                  <a:pos x="20" y="24"/>
                </a:cxn>
              </a:cxnLst>
              <a:rect l="0" t="0" r="r" b="b"/>
              <a:pathLst>
                <a:path w="20" h="24">
                  <a:moveTo>
                    <a:pt x="20" y="24"/>
                  </a:moveTo>
                  <a:cubicBezTo>
                    <a:pt x="20" y="19"/>
                    <a:pt x="20" y="13"/>
                    <a:pt x="20" y="7"/>
                  </a:cubicBezTo>
                  <a:cubicBezTo>
                    <a:pt x="20" y="5"/>
                    <a:pt x="20" y="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3"/>
                    <a:pt x="0" y="18"/>
                    <a:pt x="0" y="24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5430838" y="1838325"/>
              <a:ext cx="42863" cy="42863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11" y="0"/>
                </a:cxn>
                <a:cxn ang="0">
                  <a:pos x="0" y="17"/>
                </a:cxn>
                <a:cxn ang="0">
                  <a:pos x="20" y="30"/>
                </a:cxn>
                <a:cxn ang="0">
                  <a:pos x="31" y="14"/>
                </a:cxn>
              </a:cxnLst>
              <a:rect l="0" t="0" r="r" b="b"/>
              <a:pathLst>
                <a:path w="31" h="30">
                  <a:moveTo>
                    <a:pt x="31" y="14"/>
                  </a:moveTo>
                  <a:cubicBezTo>
                    <a:pt x="24" y="9"/>
                    <a:pt x="17" y="5"/>
                    <a:pt x="11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2"/>
                    <a:pt x="13" y="26"/>
                    <a:pt x="20" y="30"/>
                  </a:cubicBezTo>
                  <a:lnTo>
                    <a:pt x="31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grpSp>
          <p:nvGrpSpPr>
            <p:cNvPr id="87" name="Group 35"/>
            <p:cNvGrpSpPr/>
            <p:nvPr/>
          </p:nvGrpSpPr>
          <p:grpSpPr>
            <a:xfrm>
              <a:off x="5418138" y="1828800"/>
              <a:ext cx="750888" cy="1262063"/>
              <a:chOff x="5418138" y="1781175"/>
              <a:chExt cx="750888" cy="1262063"/>
            </a:xfrm>
            <a:grpFill/>
          </p:grpSpPr>
          <p:sp>
            <p:nvSpPr>
              <p:cNvPr id="88" name="Freeform 27"/>
              <p:cNvSpPr>
                <a:spLocks noEditPoints="1"/>
              </p:cNvSpPr>
              <p:nvPr/>
            </p:nvSpPr>
            <p:spPr bwMode="auto">
              <a:xfrm>
                <a:off x="5511801" y="1849438"/>
                <a:ext cx="657225" cy="1193800"/>
              </a:xfrm>
              <a:custGeom>
                <a:avLst/>
                <a:gdLst/>
                <a:ahLst/>
                <a:cxnLst>
                  <a:cxn ang="0">
                    <a:pos x="50" y="29"/>
                  </a:cxn>
                  <a:cxn ang="0">
                    <a:pos x="12" y="0"/>
                  </a:cxn>
                  <a:cxn ang="0">
                    <a:pos x="0" y="16"/>
                  </a:cxn>
                  <a:cxn ang="0">
                    <a:pos x="37" y="45"/>
                  </a:cxn>
                  <a:cxn ang="0">
                    <a:pos x="50" y="29"/>
                  </a:cxn>
                  <a:cxn ang="0">
                    <a:pos x="121" y="91"/>
                  </a:cxn>
                  <a:cxn ang="0">
                    <a:pos x="86" y="59"/>
                  </a:cxn>
                  <a:cxn ang="0">
                    <a:pos x="73" y="74"/>
                  </a:cxn>
                  <a:cxn ang="0">
                    <a:pos x="107" y="106"/>
                  </a:cxn>
                  <a:cxn ang="0">
                    <a:pos x="121" y="91"/>
                  </a:cxn>
                  <a:cxn ang="0">
                    <a:pos x="187" y="159"/>
                  </a:cxn>
                  <a:cxn ang="0">
                    <a:pos x="155" y="124"/>
                  </a:cxn>
                  <a:cxn ang="0">
                    <a:pos x="140" y="138"/>
                  </a:cxn>
                  <a:cxn ang="0">
                    <a:pos x="172" y="172"/>
                  </a:cxn>
                  <a:cxn ang="0">
                    <a:pos x="187" y="159"/>
                  </a:cxn>
                  <a:cxn ang="0">
                    <a:pos x="246" y="233"/>
                  </a:cxn>
                  <a:cxn ang="0">
                    <a:pos x="217" y="195"/>
                  </a:cxn>
                  <a:cxn ang="0">
                    <a:pos x="202" y="208"/>
                  </a:cxn>
                  <a:cxn ang="0">
                    <a:pos x="230" y="245"/>
                  </a:cxn>
                  <a:cxn ang="0">
                    <a:pos x="246" y="233"/>
                  </a:cxn>
                  <a:cxn ang="0">
                    <a:pos x="300" y="311"/>
                  </a:cxn>
                  <a:cxn ang="0">
                    <a:pos x="274" y="271"/>
                  </a:cxn>
                  <a:cxn ang="0">
                    <a:pos x="257" y="282"/>
                  </a:cxn>
                  <a:cxn ang="0">
                    <a:pos x="283" y="321"/>
                  </a:cxn>
                  <a:cxn ang="0">
                    <a:pos x="300" y="311"/>
                  </a:cxn>
                  <a:cxn ang="0">
                    <a:pos x="346" y="393"/>
                  </a:cxn>
                  <a:cxn ang="0">
                    <a:pos x="324" y="352"/>
                  </a:cxn>
                  <a:cxn ang="0">
                    <a:pos x="306" y="361"/>
                  </a:cxn>
                  <a:cxn ang="0">
                    <a:pos x="328" y="402"/>
                  </a:cxn>
                  <a:cxn ang="0">
                    <a:pos x="346" y="393"/>
                  </a:cxn>
                  <a:cxn ang="0">
                    <a:pos x="385" y="480"/>
                  </a:cxn>
                  <a:cxn ang="0">
                    <a:pos x="367" y="436"/>
                  </a:cxn>
                  <a:cxn ang="0">
                    <a:pos x="348" y="444"/>
                  </a:cxn>
                  <a:cxn ang="0">
                    <a:pos x="367" y="487"/>
                  </a:cxn>
                  <a:cxn ang="0">
                    <a:pos x="385" y="480"/>
                  </a:cxn>
                  <a:cxn ang="0">
                    <a:pos x="417" y="569"/>
                  </a:cxn>
                  <a:cxn ang="0">
                    <a:pos x="402" y="524"/>
                  </a:cxn>
                  <a:cxn ang="0">
                    <a:pos x="384" y="531"/>
                  </a:cxn>
                  <a:cxn ang="0">
                    <a:pos x="398" y="575"/>
                  </a:cxn>
                  <a:cxn ang="0">
                    <a:pos x="417" y="569"/>
                  </a:cxn>
                  <a:cxn ang="0">
                    <a:pos x="442" y="660"/>
                  </a:cxn>
                  <a:cxn ang="0">
                    <a:pos x="431" y="614"/>
                  </a:cxn>
                  <a:cxn ang="0">
                    <a:pos x="411" y="619"/>
                  </a:cxn>
                  <a:cxn ang="0">
                    <a:pos x="422" y="665"/>
                  </a:cxn>
                  <a:cxn ang="0">
                    <a:pos x="442" y="660"/>
                  </a:cxn>
                  <a:cxn ang="0">
                    <a:pos x="458" y="753"/>
                  </a:cxn>
                  <a:cxn ang="0">
                    <a:pos x="451" y="707"/>
                  </a:cxn>
                  <a:cxn ang="0">
                    <a:pos x="431" y="710"/>
                  </a:cxn>
                  <a:cxn ang="0">
                    <a:pos x="438" y="756"/>
                  </a:cxn>
                  <a:cxn ang="0">
                    <a:pos x="458" y="753"/>
                  </a:cxn>
                  <a:cxn ang="0">
                    <a:pos x="467" y="848"/>
                  </a:cxn>
                  <a:cxn ang="0">
                    <a:pos x="464" y="801"/>
                  </a:cxn>
                  <a:cxn ang="0">
                    <a:pos x="444" y="802"/>
                  </a:cxn>
                  <a:cxn ang="0">
                    <a:pos x="447" y="849"/>
                  </a:cxn>
                  <a:cxn ang="0">
                    <a:pos x="467" y="848"/>
                  </a:cxn>
                </a:cxnLst>
                <a:rect l="0" t="0" r="r" b="b"/>
                <a:pathLst>
                  <a:path w="467" h="849">
                    <a:moveTo>
                      <a:pt x="50" y="29"/>
                    </a:moveTo>
                    <a:cubicBezTo>
                      <a:pt x="37" y="19"/>
                      <a:pt x="25" y="10"/>
                      <a:pt x="12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3" y="25"/>
                      <a:pt x="25" y="35"/>
                      <a:pt x="37" y="45"/>
                    </a:cubicBezTo>
                    <a:lnTo>
                      <a:pt x="50" y="29"/>
                    </a:lnTo>
                    <a:close/>
                    <a:moveTo>
                      <a:pt x="121" y="91"/>
                    </a:moveTo>
                    <a:cubicBezTo>
                      <a:pt x="110" y="80"/>
                      <a:pt x="98" y="70"/>
                      <a:pt x="86" y="59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84" y="85"/>
                      <a:pt x="96" y="95"/>
                      <a:pt x="107" y="106"/>
                    </a:cubicBezTo>
                    <a:lnTo>
                      <a:pt x="121" y="91"/>
                    </a:lnTo>
                    <a:close/>
                    <a:moveTo>
                      <a:pt x="187" y="159"/>
                    </a:moveTo>
                    <a:cubicBezTo>
                      <a:pt x="176" y="147"/>
                      <a:pt x="166" y="136"/>
                      <a:pt x="155" y="124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51" y="150"/>
                      <a:pt x="161" y="161"/>
                      <a:pt x="172" y="172"/>
                    </a:cubicBezTo>
                    <a:lnTo>
                      <a:pt x="187" y="159"/>
                    </a:lnTo>
                    <a:close/>
                    <a:moveTo>
                      <a:pt x="246" y="233"/>
                    </a:moveTo>
                    <a:cubicBezTo>
                      <a:pt x="237" y="220"/>
                      <a:pt x="227" y="208"/>
                      <a:pt x="217" y="195"/>
                    </a:cubicBezTo>
                    <a:cubicBezTo>
                      <a:pt x="202" y="208"/>
                      <a:pt x="202" y="208"/>
                      <a:pt x="202" y="208"/>
                    </a:cubicBezTo>
                    <a:cubicBezTo>
                      <a:pt x="212" y="220"/>
                      <a:pt x="221" y="232"/>
                      <a:pt x="230" y="245"/>
                    </a:cubicBezTo>
                    <a:lnTo>
                      <a:pt x="246" y="233"/>
                    </a:lnTo>
                    <a:close/>
                    <a:moveTo>
                      <a:pt x="300" y="311"/>
                    </a:moveTo>
                    <a:cubicBezTo>
                      <a:pt x="291" y="297"/>
                      <a:pt x="283" y="284"/>
                      <a:pt x="274" y="271"/>
                    </a:cubicBezTo>
                    <a:cubicBezTo>
                      <a:pt x="257" y="282"/>
                      <a:pt x="257" y="282"/>
                      <a:pt x="257" y="282"/>
                    </a:cubicBezTo>
                    <a:cubicBezTo>
                      <a:pt x="266" y="295"/>
                      <a:pt x="275" y="308"/>
                      <a:pt x="283" y="321"/>
                    </a:cubicBezTo>
                    <a:lnTo>
                      <a:pt x="300" y="311"/>
                    </a:lnTo>
                    <a:close/>
                    <a:moveTo>
                      <a:pt x="346" y="393"/>
                    </a:moveTo>
                    <a:cubicBezTo>
                      <a:pt x="339" y="379"/>
                      <a:pt x="332" y="365"/>
                      <a:pt x="324" y="352"/>
                    </a:cubicBezTo>
                    <a:cubicBezTo>
                      <a:pt x="306" y="361"/>
                      <a:pt x="306" y="361"/>
                      <a:pt x="306" y="361"/>
                    </a:cubicBezTo>
                    <a:cubicBezTo>
                      <a:pt x="314" y="375"/>
                      <a:pt x="321" y="389"/>
                      <a:pt x="328" y="402"/>
                    </a:cubicBezTo>
                    <a:lnTo>
                      <a:pt x="346" y="393"/>
                    </a:lnTo>
                    <a:close/>
                    <a:moveTo>
                      <a:pt x="385" y="480"/>
                    </a:moveTo>
                    <a:cubicBezTo>
                      <a:pt x="380" y="465"/>
                      <a:pt x="373" y="450"/>
                      <a:pt x="367" y="436"/>
                    </a:cubicBezTo>
                    <a:cubicBezTo>
                      <a:pt x="348" y="444"/>
                      <a:pt x="348" y="444"/>
                      <a:pt x="348" y="444"/>
                    </a:cubicBezTo>
                    <a:cubicBezTo>
                      <a:pt x="355" y="458"/>
                      <a:pt x="361" y="473"/>
                      <a:pt x="367" y="487"/>
                    </a:cubicBezTo>
                    <a:lnTo>
                      <a:pt x="385" y="480"/>
                    </a:lnTo>
                    <a:close/>
                    <a:moveTo>
                      <a:pt x="417" y="569"/>
                    </a:moveTo>
                    <a:cubicBezTo>
                      <a:pt x="413" y="554"/>
                      <a:pt x="408" y="539"/>
                      <a:pt x="402" y="524"/>
                    </a:cubicBezTo>
                    <a:cubicBezTo>
                      <a:pt x="384" y="531"/>
                      <a:pt x="384" y="531"/>
                      <a:pt x="384" y="531"/>
                    </a:cubicBezTo>
                    <a:cubicBezTo>
                      <a:pt x="389" y="545"/>
                      <a:pt x="394" y="560"/>
                      <a:pt x="398" y="575"/>
                    </a:cubicBezTo>
                    <a:lnTo>
                      <a:pt x="417" y="569"/>
                    </a:lnTo>
                    <a:close/>
                    <a:moveTo>
                      <a:pt x="442" y="660"/>
                    </a:moveTo>
                    <a:cubicBezTo>
                      <a:pt x="438" y="645"/>
                      <a:pt x="435" y="629"/>
                      <a:pt x="431" y="614"/>
                    </a:cubicBezTo>
                    <a:cubicBezTo>
                      <a:pt x="411" y="619"/>
                      <a:pt x="411" y="619"/>
                      <a:pt x="411" y="619"/>
                    </a:cubicBezTo>
                    <a:cubicBezTo>
                      <a:pt x="415" y="634"/>
                      <a:pt x="419" y="649"/>
                      <a:pt x="422" y="665"/>
                    </a:cubicBezTo>
                    <a:lnTo>
                      <a:pt x="442" y="660"/>
                    </a:lnTo>
                    <a:close/>
                    <a:moveTo>
                      <a:pt x="458" y="753"/>
                    </a:moveTo>
                    <a:cubicBezTo>
                      <a:pt x="456" y="738"/>
                      <a:pt x="454" y="722"/>
                      <a:pt x="451" y="707"/>
                    </a:cubicBezTo>
                    <a:cubicBezTo>
                      <a:pt x="431" y="710"/>
                      <a:pt x="431" y="710"/>
                      <a:pt x="431" y="710"/>
                    </a:cubicBezTo>
                    <a:cubicBezTo>
                      <a:pt x="434" y="725"/>
                      <a:pt x="436" y="741"/>
                      <a:pt x="438" y="756"/>
                    </a:cubicBezTo>
                    <a:lnTo>
                      <a:pt x="458" y="753"/>
                    </a:lnTo>
                    <a:close/>
                    <a:moveTo>
                      <a:pt x="467" y="848"/>
                    </a:moveTo>
                    <a:cubicBezTo>
                      <a:pt x="466" y="832"/>
                      <a:pt x="465" y="816"/>
                      <a:pt x="464" y="801"/>
                    </a:cubicBezTo>
                    <a:cubicBezTo>
                      <a:pt x="444" y="802"/>
                      <a:pt x="444" y="802"/>
                      <a:pt x="444" y="802"/>
                    </a:cubicBezTo>
                    <a:cubicBezTo>
                      <a:pt x="445" y="818"/>
                      <a:pt x="446" y="833"/>
                      <a:pt x="447" y="849"/>
                    </a:cubicBezTo>
                    <a:lnTo>
                      <a:pt x="467" y="8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anose="02050604050505020204"/>
                </a:endParaRPr>
              </a:p>
            </p:txBody>
          </p:sp>
          <p:sp>
            <p:nvSpPr>
              <p:cNvPr id="89" name="Freeform 29"/>
              <p:cNvSpPr>
                <a:spLocks noEditPoints="1"/>
              </p:cNvSpPr>
              <p:nvPr/>
            </p:nvSpPr>
            <p:spPr bwMode="auto">
              <a:xfrm>
                <a:off x="5418138" y="1781175"/>
                <a:ext cx="276225" cy="260350"/>
              </a:xfrm>
              <a:custGeom>
                <a:avLst/>
                <a:gdLst/>
                <a:ahLst/>
                <a:cxnLst>
                  <a:cxn ang="0">
                    <a:pos x="139" y="19"/>
                  </a:cxn>
                  <a:cxn ang="0">
                    <a:pos x="174" y="18"/>
                  </a:cxn>
                  <a:cxn ang="0">
                    <a:pos x="174" y="0"/>
                  </a:cxn>
                  <a:cxn ang="0">
                    <a:pos x="139" y="1"/>
                  </a:cxn>
                  <a:cxn ang="0">
                    <a:pos x="139" y="19"/>
                  </a:cxn>
                  <a:cxn ang="0">
                    <a:pos x="68" y="20"/>
                  </a:cxn>
                  <a:cxn ang="0">
                    <a:pos x="104" y="20"/>
                  </a:cxn>
                  <a:cxn ang="0">
                    <a:pos x="104" y="2"/>
                  </a:cxn>
                  <a:cxn ang="0">
                    <a:pos x="68" y="3"/>
                  </a:cxn>
                  <a:cxn ang="0">
                    <a:pos x="68" y="20"/>
                  </a:cxn>
                  <a:cxn ang="0">
                    <a:pos x="26" y="25"/>
                  </a:cxn>
                  <a:cxn ang="0">
                    <a:pos x="25" y="22"/>
                  </a:cxn>
                  <a:cxn ang="0">
                    <a:pos x="33" y="21"/>
                  </a:cxn>
                  <a:cxn ang="0">
                    <a:pos x="33" y="4"/>
                  </a:cxn>
                  <a:cxn ang="0">
                    <a:pos x="0" y="5"/>
                  </a:cxn>
                  <a:cxn ang="0">
                    <a:pos x="10" y="30"/>
                  </a:cxn>
                  <a:cxn ang="0">
                    <a:pos x="26" y="25"/>
                  </a:cxn>
                  <a:cxn ang="0">
                    <a:pos x="50" y="91"/>
                  </a:cxn>
                  <a:cxn ang="0">
                    <a:pos x="38" y="59"/>
                  </a:cxn>
                  <a:cxn ang="0">
                    <a:pos x="21" y="64"/>
                  </a:cxn>
                  <a:cxn ang="0">
                    <a:pos x="33" y="98"/>
                  </a:cxn>
                  <a:cxn ang="0">
                    <a:pos x="50" y="91"/>
                  </a:cxn>
                  <a:cxn ang="0">
                    <a:pos x="73" y="159"/>
                  </a:cxn>
                  <a:cxn ang="0">
                    <a:pos x="61" y="125"/>
                  </a:cxn>
                  <a:cxn ang="0">
                    <a:pos x="44" y="131"/>
                  </a:cxn>
                  <a:cxn ang="0">
                    <a:pos x="57" y="164"/>
                  </a:cxn>
                  <a:cxn ang="0">
                    <a:pos x="73" y="159"/>
                  </a:cxn>
                </a:cxnLst>
                <a:rect l="0" t="0" r="r" b="b"/>
                <a:pathLst>
                  <a:path w="174" h="164">
                    <a:moveTo>
                      <a:pt x="139" y="19"/>
                    </a:moveTo>
                    <a:lnTo>
                      <a:pt x="174" y="18"/>
                    </a:lnTo>
                    <a:lnTo>
                      <a:pt x="174" y="0"/>
                    </a:lnTo>
                    <a:lnTo>
                      <a:pt x="139" y="1"/>
                    </a:lnTo>
                    <a:lnTo>
                      <a:pt x="139" y="19"/>
                    </a:lnTo>
                    <a:close/>
                    <a:moveTo>
                      <a:pt x="68" y="20"/>
                    </a:moveTo>
                    <a:lnTo>
                      <a:pt x="104" y="20"/>
                    </a:lnTo>
                    <a:lnTo>
                      <a:pt x="104" y="2"/>
                    </a:lnTo>
                    <a:lnTo>
                      <a:pt x="68" y="3"/>
                    </a:lnTo>
                    <a:lnTo>
                      <a:pt x="68" y="20"/>
                    </a:lnTo>
                    <a:close/>
                    <a:moveTo>
                      <a:pt x="26" y="25"/>
                    </a:moveTo>
                    <a:lnTo>
                      <a:pt x="25" y="22"/>
                    </a:lnTo>
                    <a:lnTo>
                      <a:pt x="33" y="21"/>
                    </a:lnTo>
                    <a:lnTo>
                      <a:pt x="33" y="4"/>
                    </a:lnTo>
                    <a:lnTo>
                      <a:pt x="0" y="5"/>
                    </a:lnTo>
                    <a:lnTo>
                      <a:pt x="10" y="30"/>
                    </a:lnTo>
                    <a:lnTo>
                      <a:pt x="26" y="25"/>
                    </a:lnTo>
                    <a:close/>
                    <a:moveTo>
                      <a:pt x="50" y="91"/>
                    </a:moveTo>
                    <a:lnTo>
                      <a:pt x="38" y="59"/>
                    </a:lnTo>
                    <a:lnTo>
                      <a:pt x="21" y="64"/>
                    </a:lnTo>
                    <a:lnTo>
                      <a:pt x="33" y="98"/>
                    </a:lnTo>
                    <a:lnTo>
                      <a:pt x="50" y="91"/>
                    </a:lnTo>
                    <a:close/>
                    <a:moveTo>
                      <a:pt x="73" y="159"/>
                    </a:moveTo>
                    <a:lnTo>
                      <a:pt x="61" y="125"/>
                    </a:lnTo>
                    <a:lnTo>
                      <a:pt x="44" y="131"/>
                    </a:lnTo>
                    <a:lnTo>
                      <a:pt x="57" y="164"/>
                    </a:lnTo>
                    <a:lnTo>
                      <a:pt x="73" y="1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anose="02050604050505020204"/>
                </a:endParaRPr>
              </a:p>
            </p:txBody>
          </p:sp>
        </p:grpSp>
      </p:grpSp>
      <p:sp>
        <p:nvSpPr>
          <p:cNvPr id="90" name="Freeform 30"/>
          <p:cNvSpPr>
            <a:spLocks/>
          </p:cNvSpPr>
          <p:nvPr/>
        </p:nvSpPr>
        <p:spPr bwMode="auto">
          <a:xfrm>
            <a:off x="3992221" y="3213343"/>
            <a:ext cx="1133475" cy="638175"/>
          </a:xfrm>
          <a:custGeom>
            <a:avLst/>
            <a:gdLst/>
            <a:ahLst/>
            <a:cxnLst>
              <a:cxn ang="0">
                <a:pos x="451" y="0"/>
              </a:cxn>
              <a:cxn ang="0">
                <a:pos x="294" y="119"/>
              </a:cxn>
              <a:cxn ang="0">
                <a:pos x="235" y="103"/>
              </a:cxn>
              <a:cxn ang="0">
                <a:pos x="118" y="220"/>
              </a:cxn>
              <a:cxn ang="0">
                <a:pos x="0" y="337"/>
              </a:cxn>
              <a:cxn ang="0">
                <a:pos x="118" y="454"/>
              </a:cxn>
              <a:cxn ang="0">
                <a:pos x="665" y="454"/>
              </a:cxn>
              <a:cxn ang="0">
                <a:pos x="806" y="313"/>
              </a:cxn>
              <a:cxn ang="0">
                <a:pos x="744" y="196"/>
              </a:cxn>
              <a:cxn ang="0">
                <a:pos x="744" y="194"/>
              </a:cxn>
              <a:cxn ang="0">
                <a:pos x="636" y="86"/>
              </a:cxn>
              <a:cxn ang="0">
                <a:pos x="598" y="93"/>
              </a:cxn>
              <a:cxn ang="0">
                <a:pos x="451" y="0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6F818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/>
            </a:endParaRPr>
          </a:p>
        </p:txBody>
      </p:sp>
      <p:sp>
        <p:nvSpPr>
          <p:cNvPr id="91" name="Freeform 31"/>
          <p:cNvSpPr>
            <a:spLocks/>
          </p:cNvSpPr>
          <p:nvPr/>
        </p:nvSpPr>
        <p:spPr bwMode="auto">
          <a:xfrm>
            <a:off x="5302031" y="1190535"/>
            <a:ext cx="1454150" cy="819150"/>
          </a:xfrm>
          <a:custGeom>
            <a:avLst/>
            <a:gdLst/>
            <a:ahLst/>
            <a:cxnLst>
              <a:cxn ang="0">
                <a:pos x="954" y="252"/>
              </a:cxn>
              <a:cxn ang="0">
                <a:pos x="954" y="249"/>
              </a:cxn>
              <a:cxn ang="0">
                <a:pos x="815" y="110"/>
              </a:cxn>
              <a:cxn ang="0">
                <a:pos x="767" y="119"/>
              </a:cxn>
              <a:cxn ang="0">
                <a:pos x="578" y="0"/>
              </a:cxn>
              <a:cxn ang="0">
                <a:pos x="377" y="152"/>
              </a:cxn>
              <a:cxn ang="0">
                <a:pos x="301" y="131"/>
              </a:cxn>
              <a:cxn ang="0">
                <a:pos x="150" y="282"/>
              </a:cxn>
              <a:cxn ang="0">
                <a:pos x="0" y="432"/>
              </a:cxn>
              <a:cxn ang="0">
                <a:pos x="150" y="583"/>
              </a:cxn>
              <a:cxn ang="0">
                <a:pos x="853" y="583"/>
              </a:cxn>
              <a:cxn ang="0">
                <a:pos x="1034" y="402"/>
              </a:cxn>
              <a:cxn ang="0">
                <a:pos x="954" y="252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CCC89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/>
            </a:endParaRPr>
          </a:p>
        </p:txBody>
      </p:sp>
      <p:sp>
        <p:nvSpPr>
          <p:cNvPr id="92" name="Freeform 32"/>
          <p:cNvSpPr>
            <a:spLocks/>
          </p:cNvSpPr>
          <p:nvPr/>
        </p:nvSpPr>
        <p:spPr bwMode="auto">
          <a:xfrm>
            <a:off x="6860833" y="3287953"/>
            <a:ext cx="1204913" cy="679450"/>
          </a:xfrm>
          <a:custGeom>
            <a:avLst/>
            <a:gdLst/>
            <a:ahLst/>
            <a:cxnLst>
              <a:cxn ang="0">
                <a:pos x="479" y="0"/>
              </a:cxn>
              <a:cxn ang="0">
                <a:pos x="312" y="126"/>
              </a:cxn>
              <a:cxn ang="0">
                <a:pos x="249" y="109"/>
              </a:cxn>
              <a:cxn ang="0">
                <a:pos x="124" y="234"/>
              </a:cxn>
              <a:cxn ang="0">
                <a:pos x="0" y="358"/>
              </a:cxn>
              <a:cxn ang="0">
                <a:pos x="124" y="483"/>
              </a:cxn>
              <a:cxn ang="0">
                <a:pos x="707" y="483"/>
              </a:cxn>
              <a:cxn ang="0">
                <a:pos x="857" y="333"/>
              </a:cxn>
              <a:cxn ang="0">
                <a:pos x="790" y="208"/>
              </a:cxn>
              <a:cxn ang="0">
                <a:pos x="790" y="206"/>
              </a:cxn>
              <a:cxn ang="0">
                <a:pos x="675" y="91"/>
              </a:cxn>
              <a:cxn ang="0">
                <a:pos x="635" y="99"/>
              </a:cxn>
              <a:cxn ang="0">
                <a:pos x="479" y="0"/>
              </a:cxn>
            </a:cxnLst>
            <a:rect l="0" t="0" r="r" b="b"/>
            <a:pathLst>
              <a:path w="857" h="483">
                <a:moveTo>
                  <a:pt x="479" y="0"/>
                </a:moveTo>
                <a:cubicBezTo>
                  <a:pt x="399" y="0"/>
                  <a:pt x="332" y="53"/>
                  <a:pt x="312" y="126"/>
                </a:cubicBezTo>
                <a:cubicBezTo>
                  <a:pt x="293" y="115"/>
                  <a:pt x="272" y="109"/>
                  <a:pt x="249" y="109"/>
                </a:cubicBezTo>
                <a:cubicBezTo>
                  <a:pt x="180" y="109"/>
                  <a:pt x="124" y="165"/>
                  <a:pt x="124" y="234"/>
                </a:cubicBezTo>
                <a:cubicBezTo>
                  <a:pt x="55" y="234"/>
                  <a:pt x="0" y="289"/>
                  <a:pt x="0" y="358"/>
                </a:cubicBezTo>
                <a:cubicBezTo>
                  <a:pt x="0" y="427"/>
                  <a:pt x="55" y="483"/>
                  <a:pt x="124" y="483"/>
                </a:cubicBezTo>
                <a:cubicBezTo>
                  <a:pt x="707" y="483"/>
                  <a:pt x="707" y="483"/>
                  <a:pt x="707" y="483"/>
                </a:cubicBezTo>
                <a:cubicBezTo>
                  <a:pt x="789" y="483"/>
                  <a:pt x="857" y="416"/>
                  <a:pt x="857" y="333"/>
                </a:cubicBezTo>
                <a:cubicBezTo>
                  <a:pt x="857" y="281"/>
                  <a:pt x="830" y="235"/>
                  <a:pt x="790" y="208"/>
                </a:cubicBezTo>
                <a:cubicBezTo>
                  <a:pt x="790" y="208"/>
                  <a:pt x="790" y="207"/>
                  <a:pt x="790" y="206"/>
                </a:cubicBezTo>
                <a:cubicBezTo>
                  <a:pt x="790" y="143"/>
                  <a:pt x="739" y="91"/>
                  <a:pt x="675" y="91"/>
                </a:cubicBezTo>
                <a:cubicBezTo>
                  <a:pt x="661" y="91"/>
                  <a:pt x="648" y="94"/>
                  <a:pt x="635" y="99"/>
                </a:cubicBezTo>
                <a:cubicBezTo>
                  <a:pt x="607" y="40"/>
                  <a:pt x="548" y="0"/>
                  <a:pt x="479" y="0"/>
                </a:cubicBezTo>
              </a:path>
            </a:pathLst>
          </a:custGeom>
          <a:solidFill>
            <a:srgbClr val="967E9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/>
            </a:endParaRPr>
          </a:p>
        </p:txBody>
      </p:sp>
      <p:grpSp>
        <p:nvGrpSpPr>
          <p:cNvPr id="93" name="Group 119"/>
          <p:cNvGrpSpPr/>
          <p:nvPr/>
        </p:nvGrpSpPr>
        <p:grpSpPr>
          <a:xfrm>
            <a:off x="7270906" y="3451758"/>
            <a:ext cx="384765" cy="351839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9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8" name="Freeform 164"/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00" name="Group 150"/>
          <p:cNvGrpSpPr/>
          <p:nvPr/>
        </p:nvGrpSpPr>
        <p:grpSpPr>
          <a:xfrm rot="2609953">
            <a:off x="5739404" y="1351796"/>
            <a:ext cx="630366" cy="624860"/>
            <a:chOff x="-6350" y="1208088"/>
            <a:chExt cx="363538" cy="360363"/>
          </a:xfrm>
          <a:solidFill>
            <a:schemeClr val="bg1"/>
          </a:solidFill>
        </p:grpSpPr>
        <p:sp>
          <p:nvSpPr>
            <p:cNvPr id="101" name="Freeform 5"/>
            <p:cNvSpPr>
              <a:spLocks noEditPoints="1"/>
            </p:cNvSpPr>
            <p:nvPr/>
          </p:nvSpPr>
          <p:spPr bwMode="auto">
            <a:xfrm>
              <a:off x="-6350" y="1208088"/>
              <a:ext cx="363538" cy="360363"/>
            </a:xfrm>
            <a:custGeom>
              <a:avLst/>
              <a:gdLst/>
              <a:ahLst/>
              <a:cxnLst>
                <a:cxn ang="0">
                  <a:pos x="121" y="41"/>
                </a:cxn>
                <a:cxn ang="0">
                  <a:pos x="83" y="2"/>
                </a:cxn>
                <a:cxn ang="0">
                  <a:pos x="76" y="0"/>
                </a:cxn>
                <a:cxn ang="0">
                  <a:pos x="72" y="2"/>
                </a:cxn>
                <a:cxn ang="0">
                  <a:pos x="70" y="6"/>
                </a:cxn>
                <a:cxn ang="0">
                  <a:pos x="61" y="21"/>
                </a:cxn>
                <a:cxn ang="0">
                  <a:pos x="39" y="36"/>
                </a:cxn>
                <a:cxn ang="0">
                  <a:pos x="14" y="53"/>
                </a:cxn>
                <a:cxn ang="0">
                  <a:pos x="1" y="75"/>
                </a:cxn>
                <a:cxn ang="0">
                  <a:pos x="3" y="82"/>
                </a:cxn>
                <a:cxn ang="0">
                  <a:pos x="42" y="121"/>
                </a:cxn>
                <a:cxn ang="0">
                  <a:pos x="49" y="123"/>
                </a:cxn>
                <a:cxn ang="0">
                  <a:pos x="52" y="121"/>
                </a:cxn>
                <a:cxn ang="0">
                  <a:pos x="54" y="117"/>
                </a:cxn>
                <a:cxn ang="0">
                  <a:pos x="63" y="103"/>
                </a:cxn>
                <a:cxn ang="0">
                  <a:pos x="85" y="87"/>
                </a:cxn>
                <a:cxn ang="0">
                  <a:pos x="110" y="70"/>
                </a:cxn>
                <a:cxn ang="0">
                  <a:pos x="123" y="48"/>
                </a:cxn>
                <a:cxn ang="0">
                  <a:pos x="121" y="41"/>
                </a:cxn>
                <a:cxn ang="0">
                  <a:pos x="47" y="115"/>
                </a:cxn>
                <a:cxn ang="0">
                  <a:pos x="9" y="77"/>
                </a:cxn>
                <a:cxn ang="0">
                  <a:pos x="78" y="8"/>
                </a:cxn>
                <a:cxn ang="0">
                  <a:pos x="116" y="46"/>
                </a:cxn>
                <a:cxn ang="0">
                  <a:pos x="47" y="115"/>
                </a:cxn>
                <a:cxn ang="0">
                  <a:pos x="47" y="115"/>
                </a:cxn>
                <a:cxn ang="0">
                  <a:pos x="47" y="115"/>
                </a:cxn>
              </a:cxnLst>
              <a:rect l="0" t="0" r="r" b="b"/>
              <a:pathLst>
                <a:path w="124" h="123">
                  <a:moveTo>
                    <a:pt x="121" y="41"/>
                  </a:moveTo>
                  <a:cubicBezTo>
                    <a:pt x="83" y="2"/>
                    <a:pt x="83" y="2"/>
                    <a:pt x="83" y="2"/>
                  </a:cubicBezTo>
                  <a:cubicBezTo>
                    <a:pt x="81" y="0"/>
                    <a:pt x="78" y="0"/>
                    <a:pt x="76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1" y="3"/>
                    <a:pt x="71" y="4"/>
                    <a:pt x="70" y="6"/>
                  </a:cubicBezTo>
                  <a:cubicBezTo>
                    <a:pt x="69" y="11"/>
                    <a:pt x="66" y="16"/>
                    <a:pt x="61" y="21"/>
                  </a:cubicBezTo>
                  <a:cubicBezTo>
                    <a:pt x="55" y="26"/>
                    <a:pt x="47" y="31"/>
                    <a:pt x="39" y="36"/>
                  </a:cubicBezTo>
                  <a:cubicBezTo>
                    <a:pt x="31" y="41"/>
                    <a:pt x="22" y="46"/>
                    <a:pt x="14" y="53"/>
                  </a:cubicBezTo>
                  <a:cubicBezTo>
                    <a:pt x="8" y="60"/>
                    <a:pt x="4" y="67"/>
                    <a:pt x="1" y="75"/>
                  </a:cubicBezTo>
                  <a:cubicBezTo>
                    <a:pt x="0" y="77"/>
                    <a:pt x="1" y="80"/>
                    <a:pt x="3" y="8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3" y="123"/>
                    <a:pt x="46" y="123"/>
                    <a:pt x="49" y="123"/>
                  </a:cubicBezTo>
                  <a:cubicBezTo>
                    <a:pt x="50" y="122"/>
                    <a:pt x="51" y="122"/>
                    <a:pt x="52" y="121"/>
                  </a:cubicBezTo>
                  <a:cubicBezTo>
                    <a:pt x="53" y="120"/>
                    <a:pt x="54" y="119"/>
                    <a:pt x="54" y="117"/>
                  </a:cubicBezTo>
                  <a:cubicBezTo>
                    <a:pt x="56" y="112"/>
                    <a:pt x="59" y="107"/>
                    <a:pt x="63" y="103"/>
                  </a:cubicBezTo>
                  <a:cubicBezTo>
                    <a:pt x="69" y="97"/>
                    <a:pt x="77" y="92"/>
                    <a:pt x="85" y="87"/>
                  </a:cubicBezTo>
                  <a:cubicBezTo>
                    <a:pt x="94" y="82"/>
                    <a:pt x="103" y="77"/>
                    <a:pt x="110" y="70"/>
                  </a:cubicBezTo>
                  <a:cubicBezTo>
                    <a:pt x="117" y="63"/>
                    <a:pt x="121" y="57"/>
                    <a:pt x="123" y="48"/>
                  </a:cubicBezTo>
                  <a:cubicBezTo>
                    <a:pt x="124" y="46"/>
                    <a:pt x="123" y="43"/>
                    <a:pt x="121" y="41"/>
                  </a:cubicBezTo>
                  <a:close/>
                  <a:moveTo>
                    <a:pt x="47" y="115"/>
                  </a:moveTo>
                  <a:cubicBezTo>
                    <a:pt x="34" y="103"/>
                    <a:pt x="21" y="90"/>
                    <a:pt x="9" y="77"/>
                  </a:cubicBezTo>
                  <a:cubicBezTo>
                    <a:pt x="20" y="42"/>
                    <a:pt x="67" y="43"/>
                    <a:pt x="78" y="8"/>
                  </a:cubicBezTo>
                  <a:cubicBezTo>
                    <a:pt x="90" y="21"/>
                    <a:pt x="103" y="33"/>
                    <a:pt x="116" y="46"/>
                  </a:cubicBezTo>
                  <a:cubicBezTo>
                    <a:pt x="105" y="81"/>
                    <a:pt x="58" y="80"/>
                    <a:pt x="47" y="115"/>
                  </a:cubicBezTo>
                  <a:close/>
                  <a:moveTo>
                    <a:pt x="47" y="115"/>
                  </a:moveTo>
                  <a:cubicBezTo>
                    <a:pt x="47" y="115"/>
                    <a:pt x="47" y="115"/>
                    <a:pt x="47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2" name="Freeform 6"/>
            <p:cNvSpPr>
              <a:spLocks noEditPoints="1"/>
            </p:cNvSpPr>
            <p:nvPr/>
          </p:nvSpPr>
          <p:spPr bwMode="auto">
            <a:xfrm>
              <a:off x="125413" y="1336676"/>
              <a:ext cx="100013" cy="1000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20" y="12"/>
                </a:cxn>
                <a:cxn ang="0">
                  <a:pos x="9" y="6"/>
                </a:cxn>
                <a:cxn ang="0">
                  <a:pos x="15" y="5"/>
                </a:cxn>
                <a:cxn ang="0">
                  <a:pos x="19" y="5"/>
                </a:cxn>
                <a:cxn ang="0">
                  <a:pos x="19" y="1"/>
                </a:cxn>
                <a:cxn ang="0">
                  <a:pos x="12" y="0"/>
                </a:cxn>
                <a:cxn ang="0">
                  <a:pos x="6" y="3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1" y="13"/>
                </a:cxn>
                <a:cxn ang="0">
                  <a:pos x="3" y="20"/>
                </a:cxn>
                <a:cxn ang="0">
                  <a:pos x="18" y="20"/>
                </a:cxn>
                <a:cxn ang="0">
                  <a:pos x="22" y="29"/>
                </a:cxn>
                <a:cxn ang="0">
                  <a:pos x="18" y="28"/>
                </a:cxn>
                <a:cxn ang="0">
                  <a:pos x="15" y="26"/>
                </a:cxn>
                <a:cxn ang="0">
                  <a:pos x="13" y="29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2" y="32"/>
                </a:cxn>
                <a:cxn ang="0">
                  <a:pos x="32" y="30"/>
                </a:cxn>
                <a:cxn ang="0">
                  <a:pos x="32" y="24"/>
                </a:cxn>
                <a:cxn ang="0">
                  <a:pos x="33" y="16"/>
                </a:cxn>
                <a:cxn ang="0">
                  <a:pos x="1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3" y="15"/>
                </a:cxn>
                <a:cxn ang="0">
                  <a:pos x="28" y="24"/>
                </a:cxn>
                <a:cxn ang="0">
                  <a:pos x="20" y="18"/>
                </a:cxn>
                <a:cxn ang="0">
                  <a:pos x="24" y="17"/>
                </a:cxn>
                <a:cxn ang="0">
                  <a:pos x="27" y="18"/>
                </a:cxn>
                <a:cxn ang="0">
                  <a:pos x="28" y="22"/>
                </a:cxn>
                <a:cxn ang="0">
                  <a:pos x="28" y="24"/>
                </a:cxn>
              </a:cxnLst>
              <a:rect l="0" t="0" r="r" b="b"/>
              <a:pathLst>
                <a:path w="34" h="34">
                  <a:moveTo>
                    <a:pt x="31" y="13"/>
                  </a:move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5" y="11"/>
                    <a:pt x="23" y="11"/>
                  </a:cubicBezTo>
                  <a:cubicBezTo>
                    <a:pt x="22" y="11"/>
                    <a:pt x="21" y="11"/>
                    <a:pt x="20" y="12"/>
                  </a:cubicBezTo>
                  <a:cubicBezTo>
                    <a:pt x="18" y="12"/>
                    <a:pt x="17" y="13"/>
                    <a:pt x="16" y="13"/>
                  </a:cubicBezTo>
                  <a:cubicBezTo>
                    <a:pt x="14" y="11"/>
                    <a:pt x="12" y="9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20" y="4"/>
                    <a:pt x="20" y="4"/>
                  </a:cubicBezTo>
                  <a:cubicBezTo>
                    <a:pt x="20" y="3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5" y="21"/>
                    <a:pt x="7" y="22"/>
                    <a:pt x="10" y="22"/>
                  </a:cubicBezTo>
                  <a:cubicBezTo>
                    <a:pt x="12" y="22"/>
                    <a:pt x="15" y="21"/>
                    <a:pt x="18" y="20"/>
                  </a:cubicBezTo>
                  <a:cubicBezTo>
                    <a:pt x="20" y="22"/>
                    <a:pt x="22" y="25"/>
                    <a:pt x="24" y="27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6"/>
                    <a:pt x="15" y="26"/>
                  </a:cubicBezTo>
                  <a:cubicBezTo>
                    <a:pt x="15" y="26"/>
                    <a:pt x="14" y="27"/>
                    <a:pt x="14" y="27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30"/>
                    <a:pt x="13" y="31"/>
                    <a:pt x="14" y="31"/>
                  </a:cubicBezTo>
                  <a:cubicBezTo>
                    <a:pt x="14" y="32"/>
                    <a:pt x="15" y="33"/>
                    <a:pt x="16" y="33"/>
                  </a:cubicBezTo>
                  <a:cubicBezTo>
                    <a:pt x="17" y="34"/>
                    <a:pt x="18" y="34"/>
                    <a:pt x="20" y="34"/>
                  </a:cubicBezTo>
                  <a:cubicBezTo>
                    <a:pt x="21" y="34"/>
                    <a:pt x="22" y="34"/>
                    <a:pt x="24" y="33"/>
                  </a:cubicBezTo>
                  <a:cubicBezTo>
                    <a:pt x="25" y="33"/>
                    <a:pt x="26" y="32"/>
                    <a:pt x="28" y="31"/>
                  </a:cubicBezTo>
                  <a:cubicBezTo>
                    <a:pt x="28" y="31"/>
                    <a:pt x="29" y="32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1" y="30"/>
                    <a:pt x="30" y="29"/>
                    <a:pt x="30" y="28"/>
                  </a:cubicBezTo>
                  <a:cubicBezTo>
                    <a:pt x="31" y="27"/>
                    <a:pt x="32" y="26"/>
                    <a:pt x="32" y="24"/>
                  </a:cubicBezTo>
                  <a:cubicBezTo>
                    <a:pt x="33" y="23"/>
                    <a:pt x="34" y="21"/>
                    <a:pt x="34" y="20"/>
                  </a:cubicBezTo>
                  <a:cubicBezTo>
                    <a:pt x="34" y="19"/>
                    <a:pt x="34" y="17"/>
                    <a:pt x="33" y="16"/>
                  </a:cubicBezTo>
                  <a:cubicBezTo>
                    <a:pt x="33" y="15"/>
                    <a:pt x="32" y="14"/>
                    <a:pt x="31" y="13"/>
                  </a:cubicBezTo>
                  <a:close/>
                  <a:moveTo>
                    <a:pt x="10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10"/>
                    <a:pt x="11" y="12"/>
                    <a:pt x="13" y="15"/>
                  </a:cubicBezTo>
                  <a:cubicBezTo>
                    <a:pt x="12" y="15"/>
                    <a:pt x="11" y="16"/>
                    <a:pt x="10" y="16"/>
                  </a:cubicBezTo>
                  <a:close/>
                  <a:moveTo>
                    <a:pt x="28" y="24"/>
                  </a:moveTo>
                  <a:cubicBezTo>
                    <a:pt x="27" y="24"/>
                    <a:pt x="27" y="25"/>
                    <a:pt x="26" y="25"/>
                  </a:cubicBezTo>
                  <a:cubicBezTo>
                    <a:pt x="24" y="23"/>
                    <a:pt x="22" y="21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2"/>
                    <a:pt x="28" y="23"/>
                    <a:pt x="28" y="24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3" name="Freeform 7"/>
            <p:cNvSpPr>
              <a:spLocks noEditPoints="1"/>
            </p:cNvSpPr>
            <p:nvPr/>
          </p:nvSpPr>
          <p:spPr bwMode="auto">
            <a:xfrm>
              <a:off x="117475" y="1457326"/>
              <a:ext cx="55563" cy="5556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8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4" y="18"/>
                </a:cxn>
                <a:cxn ang="0">
                  <a:pos x="6" y="15"/>
                </a:cxn>
                <a:cxn ang="0">
                  <a:pos x="11" y="9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4"/>
                    <a:pt x="8" y="6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9" y="11"/>
                    <a:pt x="11" y="9"/>
                  </a:cubicBezTo>
                  <a:cubicBezTo>
                    <a:pt x="13" y="7"/>
                    <a:pt x="15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1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4" name="Freeform 8"/>
            <p:cNvSpPr>
              <a:spLocks noEditPoints="1"/>
            </p:cNvSpPr>
            <p:nvPr/>
          </p:nvSpPr>
          <p:spPr bwMode="auto">
            <a:xfrm>
              <a:off x="180975" y="1263651"/>
              <a:ext cx="55563" cy="58738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3" y="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9" h="20">
                  <a:moveTo>
                    <a:pt x="7" y="11"/>
                  </a:moveTo>
                  <a:cubicBezTo>
                    <a:pt x="5" y="13"/>
                    <a:pt x="3" y="15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6" y="18"/>
                    <a:pt x="8" y="16"/>
                    <a:pt x="10" y="13"/>
                  </a:cubicBezTo>
                  <a:cubicBezTo>
                    <a:pt x="12" y="11"/>
                    <a:pt x="14" y="9"/>
                    <a:pt x="16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9" y="9"/>
                    <a:pt x="7" y="11"/>
                  </a:cubicBez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05" name="Freeform 103"/>
          <p:cNvSpPr>
            <a:spLocks noEditPoints="1"/>
          </p:cNvSpPr>
          <p:nvPr/>
        </p:nvSpPr>
        <p:spPr bwMode="auto">
          <a:xfrm>
            <a:off x="4490784" y="3407278"/>
            <a:ext cx="262846" cy="387048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4139" y="1577570"/>
            <a:ext cx="36100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>
                <a:srgbClr val="FF0000"/>
              </a:buClr>
              <a:buSzTx/>
              <a:buFontTx/>
              <a:buNone/>
            </a:pPr>
            <a:r>
              <a:rPr lang="zh-CN" altLang="en-US" sz="2000" b="1" dirty="0">
                <a:latin typeface="Kaiti SC" charset="-122"/>
                <a:ea typeface="Kaiti SC" charset="-122"/>
                <a:cs typeface="Kaiti SC" charset="-122"/>
              </a:rPr>
              <a:t>矛盾的普遍性是指矛盾存在于一切事物的发展过程中，事事有矛盾，矛盾无处不在；每一事物的发展过程中存在着自始至终的矛盾运动，时时有矛盾，矛盾无时不有 。</a:t>
            </a:r>
          </a:p>
        </p:txBody>
      </p:sp>
      <p:sp>
        <p:nvSpPr>
          <p:cNvPr id="53" name="五边形 52"/>
          <p:cNvSpPr/>
          <p:nvPr/>
        </p:nvSpPr>
        <p:spPr>
          <a:xfrm>
            <a:off x="-1" y="0"/>
            <a:ext cx="4714505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矛盾的普遍性</a:t>
            </a:r>
            <a:r>
              <a:rPr lang="zh-CN" altLang="en-US" sz="3200" b="1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与特殊性</a:t>
            </a:r>
            <a:endParaRPr lang="zh-CN" altLang="en-US" sz="3200" b="1" dirty="0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8710" y="5258141"/>
            <a:ext cx="4786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恩格斯说：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“</a:t>
            </a:r>
            <a:r>
              <a:rPr lang="zh-CN" altLang="zh-CN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运动本身就是矛盾。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”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53088" y="1808402"/>
            <a:ext cx="376999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000" b="1" dirty="0">
                <a:latin typeface="Kaiti SC" charset="-122"/>
                <a:ea typeface="Kaiti SC" charset="-122"/>
                <a:cs typeface="Kaiti SC" charset="-122"/>
              </a:rPr>
              <a:t>矛盾的特殊性是指不同事物的矛盾是具体的、特殊的，包含三种情形：一是不同事物的矛盾各有不同特点；二是同一事物的矛盾在不同发展过程和阶段各有不同特点；三是构成事物的诸多矛盾以及每一矛盾的不同方面各有不同的性质、地位和作用。</a:t>
            </a:r>
          </a:p>
        </p:txBody>
      </p:sp>
      <p:sp>
        <p:nvSpPr>
          <p:cNvPr id="8" name="矩形 7"/>
          <p:cNvSpPr/>
          <p:nvPr/>
        </p:nvSpPr>
        <p:spPr>
          <a:xfrm>
            <a:off x="3520220" y="5833712"/>
            <a:ext cx="70840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世界上决没有两片完全相同的树叶。（莱布尼茨）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39678" y="1052447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“普遍性”</a:t>
            </a:r>
            <a:endParaRPr kumimoji="1" lang="zh-CN" altLang="en-US" sz="2400" b="1" dirty="0">
              <a:solidFill>
                <a:srgbClr val="681E5F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59055" y="1289784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“特殊性”</a:t>
            </a:r>
          </a:p>
        </p:txBody>
      </p:sp>
      <p:pic>
        <p:nvPicPr>
          <p:cNvPr id="99" name="Picture 5" descr="恩格思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25336" y="3671833"/>
            <a:ext cx="2971800" cy="2438400"/>
          </a:xfrm>
          <a:prstGeom prst="rect">
            <a:avLst/>
          </a:prstGeom>
          <a:noFill/>
          <a:ln w="101600" cmpd="dbl">
            <a:solidFill>
              <a:srgbClr val="FF9900"/>
            </a:solidFill>
            <a:miter lim="800000"/>
            <a:headEnd/>
            <a:tailEnd/>
          </a:ln>
          <a:effectLst>
            <a:softEdge rad="8636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34" y="3717522"/>
            <a:ext cx="3016274" cy="2654300"/>
          </a:xfrm>
          <a:prstGeom prst="rect">
            <a:avLst/>
          </a:prstGeom>
          <a:effectLst>
            <a:softEdge rad="825500"/>
          </a:effectLst>
        </p:spPr>
      </p:pic>
    </p:spTree>
    <p:extLst>
      <p:ext uri="{BB962C8B-B14F-4D97-AF65-F5344CB8AC3E}">
        <p14:creationId xmlns:p14="http://schemas.microsoft.com/office/powerpoint/2010/main" xmlns="" val="11364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1645729" y="1759171"/>
            <a:ext cx="2431997" cy="1631665"/>
          </a:xfrm>
          <a:prstGeom prst="ellipse">
            <a:avLst/>
          </a:prstGeom>
          <a:solidFill>
            <a:srgbClr val="6A1F5F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特殊性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53736" y="4128381"/>
            <a:ext cx="1396302" cy="1290918"/>
          </a:xfrm>
          <a:prstGeom prst="roundRect">
            <a:avLst/>
          </a:prstGeom>
          <a:solidFill>
            <a:srgbClr val="6A1F5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矛盾性质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094639" y="4535028"/>
            <a:ext cx="1396302" cy="1290918"/>
          </a:xfrm>
          <a:prstGeom prst="roundRect">
            <a:avLst/>
          </a:prstGeom>
          <a:solidFill>
            <a:srgbClr val="6A1F5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矛盾地位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835542" y="4259159"/>
            <a:ext cx="1396302" cy="1290918"/>
          </a:xfrm>
          <a:prstGeom prst="roundRect">
            <a:avLst/>
          </a:prstGeom>
          <a:solidFill>
            <a:srgbClr val="6A1F5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矛盾解决形式</a:t>
            </a:r>
          </a:p>
        </p:txBody>
      </p:sp>
      <p:sp>
        <p:nvSpPr>
          <p:cNvPr id="14" name="下箭头 13"/>
          <p:cNvSpPr/>
          <p:nvPr/>
        </p:nvSpPr>
        <p:spPr>
          <a:xfrm rot="2288565">
            <a:off x="1335305" y="3105617"/>
            <a:ext cx="499461" cy="96818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2543060" y="3478838"/>
            <a:ext cx="499461" cy="96818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下箭头 15"/>
          <p:cNvSpPr/>
          <p:nvPr/>
        </p:nvSpPr>
        <p:spPr>
          <a:xfrm rot="20229034">
            <a:off x="3703314" y="3213981"/>
            <a:ext cx="499461" cy="96818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五边形 16"/>
          <p:cNvSpPr/>
          <p:nvPr/>
        </p:nvSpPr>
        <p:spPr>
          <a:xfrm>
            <a:off x="-1" y="0"/>
            <a:ext cx="4714505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如何理解矛盾的特殊性</a:t>
            </a:r>
          </a:p>
        </p:txBody>
      </p:sp>
      <p:sp>
        <p:nvSpPr>
          <p:cNvPr id="6" name="矩形 5"/>
          <p:cNvSpPr/>
          <p:nvPr/>
        </p:nvSpPr>
        <p:spPr>
          <a:xfrm>
            <a:off x="1331688" y="803841"/>
            <a:ext cx="9551191" cy="7571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Kaiti SC" charset="-122"/>
                <a:ea typeface="Kaiti SC" charset="-122"/>
                <a:cs typeface="Kaiti SC" charset="-122"/>
              </a:rPr>
              <a:t>       </a:t>
            </a:r>
            <a:r>
              <a:rPr lang="zh-CN" altLang="zh-CN" sz="2400" b="1" dirty="0">
                <a:latin typeface="Kaiti SC" charset="-122"/>
                <a:ea typeface="Kaiti SC" charset="-122"/>
                <a:cs typeface="Kaiti SC" charset="-122"/>
              </a:rPr>
              <a:t>各种物质运动形式中的矛盾，都带特殊性。这种特殊的矛盾，就构成一事物区别于他事物的特殊的本质。</a:t>
            </a:r>
            <a:endParaRPr lang="en-US" altLang="zh-CN" sz="2400" b="1" dirty="0">
              <a:latin typeface="Kaiti SC" charset="-122"/>
              <a:ea typeface="Kaiti SC" charset="-122"/>
              <a:cs typeface="Kaiti SC" charset="-122"/>
            </a:endParaRPr>
          </a:p>
        </p:txBody>
      </p:sp>
      <p:grpSp>
        <p:nvGrpSpPr>
          <p:cNvPr id="18" name="组合 59"/>
          <p:cNvGrpSpPr/>
          <p:nvPr/>
        </p:nvGrpSpPr>
        <p:grpSpPr>
          <a:xfrm>
            <a:off x="5532227" y="3099962"/>
            <a:ext cx="6474972" cy="3217269"/>
            <a:chOff x="1264428" y="1152525"/>
            <a:chExt cx="6847285" cy="2795588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21" name="组合 59"/>
          <p:cNvGrpSpPr/>
          <p:nvPr/>
        </p:nvGrpSpPr>
        <p:grpSpPr>
          <a:xfrm>
            <a:off x="4569314" y="1560971"/>
            <a:ext cx="6313565" cy="1829787"/>
            <a:chOff x="1264428" y="1152525"/>
            <a:chExt cx="6847285" cy="279558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4929359" y="1778536"/>
            <a:ext cx="5565457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性质：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从空间上看，不同事物有不同的矛盾，如有机物和无机物、中国和美国、城市和农村；从时间上看，同一事物在其发展的不同阶段有不同性质的矛盾，如社会主义建设的不同阶段。</a:t>
            </a:r>
          </a:p>
        </p:txBody>
      </p:sp>
      <p:sp>
        <p:nvSpPr>
          <p:cNvPr id="10" name="矩形 9"/>
          <p:cNvSpPr/>
          <p:nvPr/>
        </p:nvSpPr>
        <p:spPr>
          <a:xfrm>
            <a:off x="5822048" y="3518117"/>
            <a:ext cx="589115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地位：</a:t>
            </a: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在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事物发展过程的</a:t>
            </a: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众多矛盾中，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存在根本矛盾和非根本矛盾、主要矛盾和次要矛盾。在每一对矛盾中又有</a:t>
            </a: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矛盾的主要方面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和矛盾的</a:t>
            </a: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次要方面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，事物的性质主要是由矛盾的主要方面所决定的。</a:t>
            </a:r>
          </a:p>
          <a:p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r>
              <a:rPr lang="en-US" altLang="zh-CN" sz="2400" b="1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zh-CN" altLang="en-US" sz="2400" b="1" dirty="0">
                <a:solidFill>
                  <a:srgbClr val="681E5F"/>
                </a:solidFill>
                <a:latin typeface="Kaiti SC" charset="-122"/>
                <a:ea typeface="Kaiti SC" charset="-122"/>
                <a:cs typeface="Kaiti SC" charset="-122"/>
              </a:rPr>
              <a:t>解决形式：</a:t>
            </a: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矛盾性质的特殊性和矛盾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地位</a:t>
            </a: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的特殊性决定了解决方式的特殊性，即非唯一性。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25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83"/>
          <p:cNvGrpSpPr/>
          <p:nvPr/>
        </p:nvGrpSpPr>
        <p:grpSpPr>
          <a:xfrm>
            <a:off x="4484904" y="1681109"/>
            <a:ext cx="3213404" cy="3213402"/>
            <a:chOff x="2965298" y="2181091"/>
            <a:chExt cx="3213404" cy="3213402"/>
          </a:xfrm>
          <a:solidFill>
            <a:sysClr val="window" lastClr="FFFFFF">
              <a:lumMod val="65000"/>
            </a:sysClr>
          </a:solidFill>
        </p:grpSpPr>
        <p:sp>
          <p:nvSpPr>
            <p:cNvPr id="64" name="Block Arc 85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0774914"/>
                <a:gd name="adj2" fmla="val 16220732"/>
                <a:gd name="adj3" fmla="val 828"/>
              </a:avLst>
            </a:prstGeom>
            <a:grpFill/>
            <a:ln>
              <a:noFill/>
            </a:ln>
            <a:effectLst/>
          </p:spPr>
        </p:sp>
        <p:sp>
          <p:nvSpPr>
            <p:cNvPr id="65" name="Block Arc 88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6200000"/>
                <a:gd name="adj2" fmla="val 21589641"/>
                <a:gd name="adj3" fmla="val 799"/>
              </a:avLst>
            </a:prstGeom>
            <a:grpFill/>
            <a:ln>
              <a:noFill/>
            </a:ln>
            <a:effectLst/>
          </p:spPr>
        </p:sp>
      </p:grpSp>
      <p:grpSp>
        <p:nvGrpSpPr>
          <p:cNvPr id="66" name="Group 83"/>
          <p:cNvGrpSpPr/>
          <p:nvPr/>
        </p:nvGrpSpPr>
        <p:grpSpPr>
          <a:xfrm>
            <a:off x="4681905" y="2773801"/>
            <a:ext cx="2819400" cy="2035175"/>
            <a:chOff x="3201988" y="1963738"/>
            <a:chExt cx="2819400" cy="2035175"/>
          </a:xfrm>
        </p:grpSpPr>
        <p:sp>
          <p:nvSpPr>
            <p:cNvPr id="67" name="Freeform 45"/>
            <p:cNvSpPr>
              <a:spLocks/>
            </p:cNvSpPr>
            <p:nvPr/>
          </p:nvSpPr>
          <p:spPr bwMode="auto">
            <a:xfrm>
              <a:off x="3625850" y="3135313"/>
              <a:ext cx="635000" cy="641350"/>
            </a:xfrm>
            <a:custGeom>
              <a:avLst/>
              <a:gdLst/>
              <a:ahLst/>
              <a:cxnLst>
                <a:cxn ang="0">
                  <a:pos x="380" y="353"/>
                </a:cxn>
                <a:cxn ang="0">
                  <a:pos x="95" y="90"/>
                </a:cxn>
                <a:cxn ang="0">
                  <a:pos x="380" y="353"/>
                </a:cxn>
              </a:cxnLst>
              <a:rect l="0" t="0" r="r" b="b"/>
              <a:pathLst>
                <a:path w="467" h="472">
                  <a:moveTo>
                    <a:pt x="380" y="353"/>
                  </a:moveTo>
                  <a:cubicBezTo>
                    <a:pt x="467" y="241"/>
                    <a:pt x="165" y="0"/>
                    <a:pt x="95" y="90"/>
                  </a:cubicBezTo>
                  <a:cubicBezTo>
                    <a:pt x="0" y="212"/>
                    <a:pt x="286" y="472"/>
                    <a:pt x="380" y="353"/>
                  </a:cubicBez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68" name="Freeform 46"/>
            <p:cNvSpPr>
              <a:spLocks/>
            </p:cNvSpPr>
            <p:nvPr/>
          </p:nvSpPr>
          <p:spPr bwMode="auto">
            <a:xfrm>
              <a:off x="3697288" y="3090863"/>
              <a:ext cx="588963" cy="595313"/>
            </a:xfrm>
            <a:custGeom>
              <a:avLst/>
              <a:gdLst/>
              <a:ahLst/>
              <a:cxnLst>
                <a:cxn ang="0">
                  <a:pos x="353" y="327"/>
                </a:cxn>
                <a:cxn ang="0">
                  <a:pos x="88" y="83"/>
                </a:cxn>
                <a:cxn ang="0">
                  <a:pos x="353" y="327"/>
                </a:cxn>
              </a:cxnLst>
              <a:rect l="0" t="0" r="r" b="b"/>
              <a:pathLst>
                <a:path w="433" h="438">
                  <a:moveTo>
                    <a:pt x="353" y="327"/>
                  </a:moveTo>
                  <a:cubicBezTo>
                    <a:pt x="433" y="224"/>
                    <a:pt x="153" y="0"/>
                    <a:pt x="88" y="83"/>
                  </a:cubicBezTo>
                  <a:cubicBezTo>
                    <a:pt x="0" y="197"/>
                    <a:pt x="266" y="438"/>
                    <a:pt x="353" y="327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69" name="Freeform 47"/>
            <p:cNvSpPr>
              <a:spLocks/>
            </p:cNvSpPr>
            <p:nvPr/>
          </p:nvSpPr>
          <p:spPr bwMode="auto">
            <a:xfrm>
              <a:off x="3567113" y="3100388"/>
              <a:ext cx="688975" cy="803275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0" y="304"/>
                </a:cxn>
                <a:cxn ang="0">
                  <a:pos x="23" y="506"/>
                </a:cxn>
                <a:cxn ang="0">
                  <a:pos x="194" y="488"/>
                </a:cxn>
                <a:cxn ang="0">
                  <a:pos x="434" y="180"/>
                </a:cxn>
                <a:cxn ang="0">
                  <a:pos x="238" y="0"/>
                </a:cxn>
              </a:cxnLst>
              <a:rect l="0" t="0" r="r" b="b"/>
              <a:pathLst>
                <a:path w="434" h="506">
                  <a:moveTo>
                    <a:pt x="238" y="0"/>
                  </a:moveTo>
                  <a:lnTo>
                    <a:pt x="0" y="304"/>
                  </a:lnTo>
                  <a:lnTo>
                    <a:pt x="23" y="506"/>
                  </a:lnTo>
                  <a:lnTo>
                    <a:pt x="194" y="488"/>
                  </a:lnTo>
                  <a:lnTo>
                    <a:pt x="434" y="18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0" name="Freeform 48"/>
            <p:cNvSpPr>
              <a:spLocks/>
            </p:cNvSpPr>
            <p:nvPr/>
          </p:nvSpPr>
          <p:spPr bwMode="auto">
            <a:xfrm>
              <a:off x="3567113" y="3100388"/>
              <a:ext cx="696913" cy="565150"/>
            </a:xfrm>
            <a:custGeom>
              <a:avLst/>
              <a:gdLst/>
              <a:ahLst/>
              <a:cxnLst>
                <a:cxn ang="0">
                  <a:pos x="221" y="72"/>
                </a:cxn>
                <a:cxn ang="0">
                  <a:pos x="0" y="355"/>
                </a:cxn>
                <a:cxn ang="0">
                  <a:pos x="7" y="416"/>
                </a:cxn>
                <a:cxn ang="0">
                  <a:pos x="176" y="199"/>
                </a:cxn>
                <a:cxn ang="0">
                  <a:pos x="395" y="353"/>
                </a:cxn>
                <a:cxn ang="0">
                  <a:pos x="429" y="311"/>
                </a:cxn>
                <a:cxn ang="0">
                  <a:pos x="246" y="173"/>
                </a:cxn>
                <a:cxn ang="0">
                  <a:pos x="278" y="144"/>
                </a:cxn>
                <a:cxn ang="0">
                  <a:pos x="492" y="229"/>
                </a:cxn>
                <a:cxn ang="0">
                  <a:pos x="512" y="204"/>
                </a:cxn>
                <a:cxn ang="0">
                  <a:pos x="277" y="0"/>
                </a:cxn>
                <a:cxn ang="0">
                  <a:pos x="221" y="72"/>
                </a:cxn>
              </a:cxnLst>
              <a:rect l="0" t="0" r="r" b="b"/>
              <a:pathLst>
                <a:path w="512" h="416">
                  <a:moveTo>
                    <a:pt x="221" y="72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7" y="416"/>
                    <a:pt x="7" y="416"/>
                    <a:pt x="7" y="416"/>
                  </a:cubicBezTo>
                  <a:cubicBezTo>
                    <a:pt x="176" y="199"/>
                    <a:pt x="176" y="199"/>
                    <a:pt x="176" y="199"/>
                  </a:cubicBezTo>
                  <a:cubicBezTo>
                    <a:pt x="395" y="353"/>
                    <a:pt x="395" y="353"/>
                    <a:pt x="395" y="353"/>
                  </a:cubicBezTo>
                  <a:cubicBezTo>
                    <a:pt x="429" y="311"/>
                    <a:pt x="429" y="311"/>
                    <a:pt x="429" y="311"/>
                  </a:cubicBezTo>
                  <a:cubicBezTo>
                    <a:pt x="353" y="290"/>
                    <a:pt x="273" y="229"/>
                    <a:pt x="246" y="173"/>
                  </a:cubicBezTo>
                  <a:cubicBezTo>
                    <a:pt x="227" y="135"/>
                    <a:pt x="248" y="117"/>
                    <a:pt x="278" y="144"/>
                  </a:cubicBezTo>
                  <a:cubicBezTo>
                    <a:pt x="343" y="205"/>
                    <a:pt x="400" y="231"/>
                    <a:pt x="492" y="229"/>
                  </a:cubicBezTo>
                  <a:cubicBezTo>
                    <a:pt x="512" y="204"/>
                    <a:pt x="512" y="204"/>
                    <a:pt x="512" y="204"/>
                  </a:cubicBezTo>
                  <a:cubicBezTo>
                    <a:pt x="277" y="0"/>
                    <a:pt x="277" y="0"/>
                    <a:pt x="277" y="0"/>
                  </a:cubicBezTo>
                  <a:lnTo>
                    <a:pt x="221" y="72"/>
                  </a:ln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1" name="Freeform 49"/>
            <p:cNvSpPr>
              <a:spLocks/>
            </p:cNvSpPr>
            <p:nvPr/>
          </p:nvSpPr>
          <p:spPr bwMode="auto">
            <a:xfrm>
              <a:off x="3562350" y="3203575"/>
              <a:ext cx="614363" cy="700088"/>
            </a:xfrm>
            <a:custGeom>
              <a:avLst/>
              <a:gdLst/>
              <a:ahLst/>
              <a:cxnLst>
                <a:cxn ang="0">
                  <a:pos x="187" y="0"/>
                </a:cxn>
                <a:cxn ang="0">
                  <a:pos x="0" y="240"/>
                </a:cxn>
                <a:cxn ang="0">
                  <a:pos x="30" y="515"/>
                </a:cxn>
                <a:cxn ang="0">
                  <a:pos x="259" y="490"/>
                </a:cxn>
                <a:cxn ang="0">
                  <a:pos x="452" y="244"/>
                </a:cxn>
                <a:cxn ang="0">
                  <a:pos x="276" y="157"/>
                </a:cxn>
                <a:cxn ang="0">
                  <a:pos x="187" y="0"/>
                </a:cxn>
              </a:cxnLst>
              <a:rect l="0" t="0" r="r" b="b"/>
              <a:pathLst>
                <a:path w="452" h="515">
                  <a:moveTo>
                    <a:pt x="187" y="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30" y="515"/>
                    <a:pt x="30" y="515"/>
                    <a:pt x="30" y="515"/>
                  </a:cubicBezTo>
                  <a:cubicBezTo>
                    <a:pt x="259" y="490"/>
                    <a:pt x="259" y="490"/>
                    <a:pt x="259" y="490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378" y="228"/>
                    <a:pt x="320" y="199"/>
                    <a:pt x="276" y="157"/>
                  </a:cubicBezTo>
                  <a:cubicBezTo>
                    <a:pt x="233" y="117"/>
                    <a:pt x="204" y="64"/>
                    <a:pt x="187" y="0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2" name="Freeform 50"/>
            <p:cNvSpPr>
              <a:spLocks/>
            </p:cNvSpPr>
            <p:nvPr/>
          </p:nvSpPr>
          <p:spPr bwMode="auto">
            <a:xfrm>
              <a:off x="3873500" y="2695575"/>
              <a:ext cx="698500" cy="698500"/>
            </a:xfrm>
            <a:custGeom>
              <a:avLst/>
              <a:gdLst/>
              <a:ahLst/>
              <a:cxnLst>
                <a:cxn ang="0">
                  <a:pos x="231" y="15"/>
                </a:cxn>
                <a:cxn ang="0">
                  <a:pos x="15" y="284"/>
                </a:cxn>
                <a:cxn ang="0">
                  <a:pos x="284" y="500"/>
                </a:cxn>
                <a:cxn ang="0">
                  <a:pos x="500" y="231"/>
                </a:cxn>
                <a:cxn ang="0">
                  <a:pos x="231" y="15"/>
                </a:cxn>
              </a:cxnLst>
              <a:rect l="0" t="0" r="r" b="b"/>
              <a:pathLst>
                <a:path w="514" h="514">
                  <a:moveTo>
                    <a:pt x="231" y="15"/>
                  </a:moveTo>
                  <a:cubicBezTo>
                    <a:pt x="97" y="29"/>
                    <a:pt x="0" y="150"/>
                    <a:pt x="15" y="284"/>
                  </a:cubicBezTo>
                  <a:cubicBezTo>
                    <a:pt x="29" y="418"/>
                    <a:pt x="150" y="514"/>
                    <a:pt x="284" y="500"/>
                  </a:cubicBezTo>
                  <a:cubicBezTo>
                    <a:pt x="417" y="485"/>
                    <a:pt x="514" y="365"/>
                    <a:pt x="500" y="231"/>
                  </a:cubicBezTo>
                  <a:cubicBezTo>
                    <a:pt x="485" y="97"/>
                    <a:pt x="365" y="0"/>
                    <a:pt x="231" y="15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3" name="Freeform 51"/>
            <p:cNvSpPr>
              <a:spLocks/>
            </p:cNvSpPr>
            <p:nvPr/>
          </p:nvSpPr>
          <p:spPr bwMode="auto">
            <a:xfrm>
              <a:off x="3951288" y="2890838"/>
              <a:ext cx="369888" cy="374650"/>
            </a:xfrm>
            <a:custGeom>
              <a:avLst/>
              <a:gdLst/>
              <a:ahLst/>
              <a:cxnLst>
                <a:cxn ang="0">
                  <a:pos x="74" y="26"/>
                </a:cxn>
                <a:cxn ang="0">
                  <a:pos x="34" y="184"/>
                </a:cxn>
                <a:cxn ang="0">
                  <a:pos x="198" y="250"/>
                </a:cxn>
                <a:cxn ang="0">
                  <a:pos x="238" y="92"/>
                </a:cxn>
                <a:cxn ang="0">
                  <a:pos x="74" y="26"/>
                </a:cxn>
              </a:cxnLst>
              <a:rect l="0" t="0" r="r" b="b"/>
              <a:pathLst>
                <a:path w="272" h="275">
                  <a:moveTo>
                    <a:pt x="74" y="26"/>
                  </a:moveTo>
                  <a:cubicBezTo>
                    <a:pt x="18" y="51"/>
                    <a:pt x="0" y="122"/>
                    <a:pt x="34" y="184"/>
                  </a:cubicBezTo>
                  <a:cubicBezTo>
                    <a:pt x="68" y="246"/>
                    <a:pt x="142" y="275"/>
                    <a:pt x="198" y="250"/>
                  </a:cubicBezTo>
                  <a:cubicBezTo>
                    <a:pt x="254" y="225"/>
                    <a:pt x="272" y="154"/>
                    <a:pt x="238" y="92"/>
                  </a:cubicBezTo>
                  <a:cubicBezTo>
                    <a:pt x="204" y="30"/>
                    <a:pt x="130" y="0"/>
                    <a:pt x="74" y="26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4" name="Freeform 52"/>
            <p:cNvSpPr>
              <a:spLocks/>
            </p:cNvSpPr>
            <p:nvPr/>
          </p:nvSpPr>
          <p:spPr bwMode="auto">
            <a:xfrm>
              <a:off x="3921125" y="2559050"/>
              <a:ext cx="406400" cy="503238"/>
            </a:xfrm>
            <a:custGeom>
              <a:avLst/>
              <a:gdLst/>
              <a:ahLst/>
              <a:cxnLst>
                <a:cxn ang="0">
                  <a:pos x="254" y="14"/>
                </a:cxn>
                <a:cxn ang="0">
                  <a:pos x="198" y="20"/>
                </a:cxn>
                <a:cxn ang="0">
                  <a:pos x="34" y="230"/>
                </a:cxn>
                <a:cxn ang="0">
                  <a:pos x="30" y="347"/>
                </a:cxn>
                <a:cxn ang="0">
                  <a:pos x="30" y="347"/>
                </a:cxn>
                <a:cxn ang="0">
                  <a:pos x="126" y="335"/>
                </a:cxn>
                <a:cxn ang="0">
                  <a:pos x="261" y="163"/>
                </a:cxn>
                <a:cxn ang="0">
                  <a:pos x="254" y="14"/>
                </a:cxn>
              </a:cxnLst>
              <a:rect l="0" t="0" r="r" b="b"/>
              <a:pathLst>
                <a:path w="299" h="370">
                  <a:moveTo>
                    <a:pt x="254" y="14"/>
                  </a:moveTo>
                  <a:cubicBezTo>
                    <a:pt x="236" y="0"/>
                    <a:pt x="211" y="3"/>
                    <a:pt x="198" y="20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10" y="260"/>
                    <a:pt x="0" y="323"/>
                    <a:pt x="30" y="347"/>
                  </a:cubicBezTo>
                  <a:cubicBezTo>
                    <a:pt x="30" y="347"/>
                    <a:pt x="30" y="347"/>
                    <a:pt x="30" y="347"/>
                  </a:cubicBezTo>
                  <a:cubicBezTo>
                    <a:pt x="59" y="370"/>
                    <a:pt x="103" y="365"/>
                    <a:pt x="126" y="335"/>
                  </a:cubicBezTo>
                  <a:cubicBezTo>
                    <a:pt x="261" y="163"/>
                    <a:pt x="261" y="163"/>
                    <a:pt x="261" y="163"/>
                  </a:cubicBezTo>
                  <a:cubicBezTo>
                    <a:pt x="299" y="114"/>
                    <a:pt x="290" y="42"/>
                    <a:pt x="254" y="14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5" name="Freeform 53"/>
            <p:cNvSpPr>
              <a:spLocks/>
            </p:cNvSpPr>
            <p:nvPr/>
          </p:nvSpPr>
          <p:spPr bwMode="auto">
            <a:xfrm>
              <a:off x="4237038" y="1963738"/>
              <a:ext cx="915988" cy="1306513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139" y="0"/>
                </a:cxn>
                <a:cxn ang="0">
                  <a:pos x="0" y="139"/>
                </a:cxn>
                <a:cxn ang="0">
                  <a:pos x="0" y="822"/>
                </a:cxn>
                <a:cxn ang="0">
                  <a:pos x="139" y="961"/>
                </a:cxn>
                <a:cxn ang="0">
                  <a:pos x="535" y="961"/>
                </a:cxn>
                <a:cxn ang="0">
                  <a:pos x="674" y="822"/>
                </a:cxn>
                <a:cxn ang="0">
                  <a:pos x="674" y="139"/>
                </a:cxn>
                <a:cxn ang="0">
                  <a:pos x="535" y="0"/>
                </a:cxn>
              </a:cxnLst>
              <a:rect l="0" t="0" r="r" b="b"/>
              <a:pathLst>
                <a:path w="674" h="961">
                  <a:moveTo>
                    <a:pt x="535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3" y="0"/>
                    <a:pt x="0" y="63"/>
                    <a:pt x="0" y="139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899"/>
                    <a:pt x="63" y="961"/>
                    <a:pt x="139" y="961"/>
                  </a:cubicBezTo>
                  <a:cubicBezTo>
                    <a:pt x="535" y="961"/>
                    <a:pt x="535" y="961"/>
                    <a:pt x="535" y="961"/>
                  </a:cubicBezTo>
                  <a:cubicBezTo>
                    <a:pt x="611" y="961"/>
                    <a:pt x="674" y="899"/>
                    <a:pt x="674" y="822"/>
                  </a:cubicBezTo>
                  <a:cubicBezTo>
                    <a:pt x="674" y="139"/>
                    <a:pt x="674" y="139"/>
                    <a:pt x="674" y="139"/>
                  </a:cubicBezTo>
                  <a:cubicBezTo>
                    <a:pt x="674" y="63"/>
                    <a:pt x="611" y="0"/>
                    <a:pt x="535" y="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6" name="Freeform 54"/>
            <p:cNvSpPr>
              <a:spLocks/>
            </p:cNvSpPr>
            <p:nvPr/>
          </p:nvSpPr>
          <p:spPr bwMode="auto">
            <a:xfrm>
              <a:off x="4237038" y="1963738"/>
              <a:ext cx="619125" cy="1116013"/>
            </a:xfrm>
            <a:custGeom>
              <a:avLst/>
              <a:gdLst/>
              <a:ahLst/>
              <a:cxnLst>
                <a:cxn ang="0">
                  <a:pos x="456" y="0"/>
                </a:cxn>
                <a:cxn ang="0">
                  <a:pos x="0" y="820"/>
                </a:cxn>
                <a:cxn ang="0">
                  <a:pos x="0" y="139"/>
                </a:cxn>
                <a:cxn ang="0">
                  <a:pos x="139" y="0"/>
                </a:cxn>
                <a:cxn ang="0">
                  <a:pos x="456" y="0"/>
                </a:cxn>
              </a:cxnLst>
              <a:rect l="0" t="0" r="r" b="b"/>
              <a:pathLst>
                <a:path w="456" h="820">
                  <a:moveTo>
                    <a:pt x="456" y="0"/>
                  </a:moveTo>
                  <a:cubicBezTo>
                    <a:pt x="0" y="820"/>
                    <a:pt x="0" y="820"/>
                    <a:pt x="0" y="82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63"/>
                    <a:pt x="63" y="0"/>
                    <a:pt x="139" y="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7" name="Freeform 55"/>
            <p:cNvSpPr>
              <a:spLocks/>
            </p:cNvSpPr>
            <p:nvPr/>
          </p:nvSpPr>
          <p:spPr bwMode="auto">
            <a:xfrm>
              <a:off x="4302125" y="2073275"/>
              <a:ext cx="785813" cy="1077913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790"/>
                </a:cxn>
                <a:cxn ang="0">
                  <a:pos x="2" y="792"/>
                </a:cxn>
                <a:cxn ang="0">
                  <a:pos x="576" y="792"/>
                </a:cxn>
                <a:cxn ang="0">
                  <a:pos x="578" y="790"/>
                </a:cxn>
                <a:cxn ang="0">
                  <a:pos x="578" y="2"/>
                </a:cxn>
                <a:cxn ang="0">
                  <a:pos x="576" y="0"/>
                </a:cxn>
              </a:cxnLst>
              <a:rect l="0" t="0" r="r" b="b"/>
              <a:pathLst>
                <a:path w="578" h="792">
                  <a:moveTo>
                    <a:pt x="57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90"/>
                    <a:pt x="0" y="790"/>
                    <a:pt x="0" y="790"/>
                  </a:cubicBezTo>
                  <a:cubicBezTo>
                    <a:pt x="0" y="791"/>
                    <a:pt x="1" y="792"/>
                    <a:pt x="2" y="792"/>
                  </a:cubicBezTo>
                  <a:cubicBezTo>
                    <a:pt x="576" y="792"/>
                    <a:pt x="576" y="792"/>
                    <a:pt x="576" y="792"/>
                  </a:cubicBezTo>
                  <a:cubicBezTo>
                    <a:pt x="577" y="792"/>
                    <a:pt x="578" y="791"/>
                    <a:pt x="578" y="790"/>
                  </a:cubicBezTo>
                  <a:cubicBezTo>
                    <a:pt x="578" y="2"/>
                    <a:pt x="578" y="2"/>
                    <a:pt x="578" y="2"/>
                  </a:cubicBezTo>
                  <a:cubicBezTo>
                    <a:pt x="578" y="1"/>
                    <a:pt x="577" y="0"/>
                    <a:pt x="576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8" name="Freeform 56"/>
            <p:cNvSpPr>
              <a:spLocks noEditPoints="1"/>
            </p:cNvSpPr>
            <p:nvPr/>
          </p:nvSpPr>
          <p:spPr bwMode="auto">
            <a:xfrm>
              <a:off x="4749800" y="2873375"/>
              <a:ext cx="215900" cy="217488"/>
            </a:xfrm>
            <a:custGeom>
              <a:avLst/>
              <a:gdLst/>
              <a:ahLst/>
              <a:cxnLst>
                <a:cxn ang="0">
                  <a:pos x="80" y="159"/>
                </a:cxn>
                <a:cxn ang="0">
                  <a:pos x="92" y="159"/>
                </a:cxn>
                <a:cxn ang="0">
                  <a:pos x="92" y="147"/>
                </a:cxn>
                <a:cxn ang="0">
                  <a:pos x="119" y="136"/>
                </a:cxn>
                <a:cxn ang="0">
                  <a:pos x="127" y="145"/>
                </a:cxn>
                <a:cxn ang="0">
                  <a:pos x="145" y="127"/>
                </a:cxn>
                <a:cxn ang="0">
                  <a:pos x="136" y="118"/>
                </a:cxn>
                <a:cxn ang="0">
                  <a:pos x="147" y="92"/>
                </a:cxn>
                <a:cxn ang="0">
                  <a:pos x="159" y="92"/>
                </a:cxn>
                <a:cxn ang="0">
                  <a:pos x="159" y="67"/>
                </a:cxn>
                <a:cxn ang="0">
                  <a:pos x="147" y="67"/>
                </a:cxn>
                <a:cxn ang="0">
                  <a:pos x="136" y="40"/>
                </a:cxn>
                <a:cxn ang="0">
                  <a:pos x="145" y="32"/>
                </a:cxn>
                <a:cxn ang="0">
                  <a:pos x="127" y="14"/>
                </a:cxn>
                <a:cxn ang="0">
                  <a:pos x="119" y="23"/>
                </a:cxn>
                <a:cxn ang="0">
                  <a:pos x="92" y="12"/>
                </a:cxn>
                <a:cxn ang="0">
                  <a:pos x="92" y="0"/>
                </a:cxn>
                <a:cxn ang="0">
                  <a:pos x="80" y="0"/>
                </a:cxn>
                <a:cxn ang="0">
                  <a:pos x="80" y="29"/>
                </a:cxn>
                <a:cxn ang="0">
                  <a:pos x="131" y="79"/>
                </a:cxn>
                <a:cxn ang="0">
                  <a:pos x="80" y="130"/>
                </a:cxn>
                <a:cxn ang="0">
                  <a:pos x="80" y="159"/>
                </a:cxn>
                <a:cxn ang="0">
                  <a:pos x="23" y="118"/>
                </a:cxn>
                <a:cxn ang="0">
                  <a:pos x="14" y="127"/>
                </a:cxn>
                <a:cxn ang="0">
                  <a:pos x="32" y="145"/>
                </a:cxn>
                <a:cxn ang="0">
                  <a:pos x="41" y="136"/>
                </a:cxn>
                <a:cxn ang="0">
                  <a:pos x="67" y="147"/>
                </a:cxn>
                <a:cxn ang="0">
                  <a:pos x="67" y="159"/>
                </a:cxn>
                <a:cxn ang="0">
                  <a:pos x="80" y="159"/>
                </a:cxn>
                <a:cxn ang="0">
                  <a:pos x="80" y="130"/>
                </a:cxn>
                <a:cxn ang="0">
                  <a:pos x="80" y="130"/>
                </a:cxn>
                <a:cxn ang="0">
                  <a:pos x="29" y="79"/>
                </a:cxn>
                <a:cxn ang="0">
                  <a:pos x="80" y="29"/>
                </a:cxn>
                <a:cxn ang="0">
                  <a:pos x="80" y="29"/>
                </a:cxn>
                <a:cxn ang="0">
                  <a:pos x="80" y="29"/>
                </a:cxn>
                <a:cxn ang="0">
                  <a:pos x="80" y="0"/>
                </a:cxn>
                <a:cxn ang="0">
                  <a:pos x="67" y="0"/>
                </a:cxn>
                <a:cxn ang="0">
                  <a:pos x="67" y="12"/>
                </a:cxn>
                <a:cxn ang="0">
                  <a:pos x="41" y="23"/>
                </a:cxn>
                <a:cxn ang="0">
                  <a:pos x="32" y="14"/>
                </a:cxn>
                <a:cxn ang="0">
                  <a:pos x="14" y="32"/>
                </a:cxn>
                <a:cxn ang="0">
                  <a:pos x="23" y="40"/>
                </a:cxn>
                <a:cxn ang="0">
                  <a:pos x="12" y="67"/>
                </a:cxn>
                <a:cxn ang="0">
                  <a:pos x="0" y="67"/>
                </a:cxn>
                <a:cxn ang="0">
                  <a:pos x="0" y="92"/>
                </a:cxn>
                <a:cxn ang="0">
                  <a:pos x="12" y="92"/>
                </a:cxn>
                <a:cxn ang="0">
                  <a:pos x="23" y="118"/>
                </a:cxn>
              </a:cxnLst>
              <a:rect l="0" t="0" r="r" b="b"/>
              <a:pathLst>
                <a:path w="159" h="159">
                  <a:moveTo>
                    <a:pt x="80" y="159"/>
                  </a:moveTo>
                  <a:cubicBezTo>
                    <a:pt x="92" y="159"/>
                    <a:pt x="92" y="159"/>
                    <a:pt x="92" y="159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102" y="145"/>
                    <a:pt x="111" y="142"/>
                    <a:pt x="119" y="13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42" y="111"/>
                    <a:pt x="146" y="102"/>
                    <a:pt x="147" y="92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6" y="57"/>
                    <a:pt x="142" y="48"/>
                    <a:pt x="136" y="40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1" y="17"/>
                    <a:pt x="102" y="13"/>
                    <a:pt x="92" y="12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108" y="29"/>
                    <a:pt x="131" y="51"/>
                    <a:pt x="131" y="79"/>
                  </a:cubicBezTo>
                  <a:cubicBezTo>
                    <a:pt x="131" y="107"/>
                    <a:pt x="108" y="130"/>
                    <a:pt x="80" y="130"/>
                  </a:cubicBezTo>
                  <a:lnTo>
                    <a:pt x="80" y="159"/>
                  </a:lnTo>
                  <a:close/>
                  <a:moveTo>
                    <a:pt x="23" y="118"/>
                  </a:moveTo>
                  <a:cubicBezTo>
                    <a:pt x="14" y="127"/>
                    <a:pt x="14" y="127"/>
                    <a:pt x="14" y="127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8" y="142"/>
                    <a:pt x="57" y="145"/>
                    <a:pt x="67" y="147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52" y="130"/>
                    <a:pt x="29" y="107"/>
                    <a:pt x="29" y="79"/>
                  </a:cubicBezTo>
                  <a:cubicBezTo>
                    <a:pt x="29" y="51"/>
                    <a:pt x="52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57" y="13"/>
                    <a:pt x="48" y="17"/>
                    <a:pt x="41" y="2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17" y="48"/>
                    <a:pt x="14" y="57"/>
                    <a:pt x="1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4" y="102"/>
                    <a:pt x="17" y="111"/>
                    <a:pt x="23" y="118"/>
                  </a:cubicBezTo>
                  <a:close/>
                </a:path>
              </a:pathLst>
            </a:custGeom>
            <a:solidFill>
              <a:srgbClr val="949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79" name="Freeform 57"/>
            <p:cNvSpPr>
              <a:spLocks noEditPoints="1"/>
            </p:cNvSpPr>
            <p:nvPr/>
          </p:nvSpPr>
          <p:spPr bwMode="auto">
            <a:xfrm>
              <a:off x="4629150" y="2271713"/>
              <a:ext cx="203200" cy="200025"/>
            </a:xfrm>
            <a:custGeom>
              <a:avLst/>
              <a:gdLst/>
              <a:ahLst/>
              <a:cxnLst>
                <a:cxn ang="0">
                  <a:pos x="105" y="106"/>
                </a:cxn>
                <a:cxn ang="0">
                  <a:pos x="113" y="139"/>
                </a:cxn>
                <a:cxn ang="0">
                  <a:pos x="129" y="110"/>
                </a:cxn>
                <a:cxn ang="0">
                  <a:pos x="148" y="93"/>
                </a:cxn>
                <a:cxn ang="0">
                  <a:pos x="138" y="61"/>
                </a:cxn>
                <a:cxn ang="0">
                  <a:pos x="140" y="35"/>
                </a:cxn>
                <a:cxn ang="0">
                  <a:pos x="111" y="20"/>
                </a:cxn>
                <a:cxn ang="0">
                  <a:pos x="105" y="5"/>
                </a:cxn>
                <a:cxn ang="0">
                  <a:pos x="105" y="50"/>
                </a:cxn>
                <a:cxn ang="0">
                  <a:pos x="113" y="70"/>
                </a:cxn>
                <a:cxn ang="0">
                  <a:pos x="105" y="106"/>
                </a:cxn>
                <a:cxn ang="0">
                  <a:pos x="88" y="80"/>
                </a:cxn>
                <a:cxn ang="0">
                  <a:pos x="105" y="50"/>
                </a:cxn>
                <a:cxn ang="0">
                  <a:pos x="81" y="60"/>
                </a:cxn>
                <a:cxn ang="0">
                  <a:pos x="95" y="27"/>
                </a:cxn>
                <a:cxn ang="0">
                  <a:pos x="105" y="5"/>
                </a:cxn>
                <a:cxn ang="0">
                  <a:pos x="89" y="11"/>
                </a:cxn>
                <a:cxn ang="0">
                  <a:pos x="58" y="0"/>
                </a:cxn>
                <a:cxn ang="0">
                  <a:pos x="44" y="42"/>
                </a:cxn>
                <a:cxn ang="0">
                  <a:pos x="61" y="68"/>
                </a:cxn>
                <a:cxn ang="0">
                  <a:pos x="44" y="98"/>
                </a:cxn>
                <a:cxn ang="0">
                  <a:pos x="69" y="88"/>
                </a:cxn>
                <a:cxn ang="0">
                  <a:pos x="54" y="121"/>
                </a:cxn>
                <a:cxn ang="0">
                  <a:pos x="44" y="143"/>
                </a:cxn>
                <a:cxn ang="0">
                  <a:pos x="60" y="137"/>
                </a:cxn>
                <a:cxn ang="0">
                  <a:pos x="91" y="148"/>
                </a:cxn>
                <a:cxn ang="0">
                  <a:pos x="105" y="106"/>
                </a:cxn>
                <a:cxn ang="0">
                  <a:pos x="44" y="42"/>
                </a:cxn>
                <a:cxn ang="0">
                  <a:pos x="37" y="78"/>
                </a:cxn>
                <a:cxn ang="0">
                  <a:pos x="44" y="98"/>
                </a:cxn>
                <a:cxn ang="0">
                  <a:pos x="44" y="143"/>
                </a:cxn>
                <a:cxn ang="0">
                  <a:pos x="39" y="128"/>
                </a:cxn>
                <a:cxn ang="0">
                  <a:pos x="9" y="113"/>
                </a:cxn>
                <a:cxn ang="0">
                  <a:pos x="11" y="87"/>
                </a:cxn>
                <a:cxn ang="0">
                  <a:pos x="1" y="55"/>
                </a:cxn>
                <a:cxn ang="0">
                  <a:pos x="21" y="38"/>
                </a:cxn>
                <a:cxn ang="0">
                  <a:pos x="36" y="9"/>
                </a:cxn>
              </a:cxnLst>
              <a:rect l="0" t="0" r="r" b="b"/>
              <a:pathLst>
                <a:path w="149" h="148">
                  <a:moveTo>
                    <a:pt x="122" y="94"/>
                  </a:moveTo>
                  <a:cubicBezTo>
                    <a:pt x="119" y="101"/>
                    <a:pt x="112" y="106"/>
                    <a:pt x="105" y="106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09" y="129"/>
                    <a:pt x="109" y="129"/>
                    <a:pt x="109" y="129"/>
                  </a:cubicBezTo>
                  <a:cubicBezTo>
                    <a:pt x="117" y="124"/>
                    <a:pt x="124" y="118"/>
                    <a:pt x="129" y="110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48" y="93"/>
                    <a:pt x="148" y="93"/>
                    <a:pt x="148" y="93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40" y="79"/>
                    <a:pt x="140" y="70"/>
                    <a:pt x="138" y="61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25" y="32"/>
                    <a:pt x="119" y="25"/>
                    <a:pt x="111" y="2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7" y="41"/>
                    <a:pt x="107" y="45"/>
                    <a:pt x="105" y="50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8" y="69"/>
                    <a:pt x="110" y="69"/>
                    <a:pt x="113" y="70"/>
                  </a:cubicBezTo>
                  <a:cubicBezTo>
                    <a:pt x="122" y="74"/>
                    <a:pt x="126" y="85"/>
                    <a:pt x="122" y="94"/>
                  </a:cubicBezTo>
                  <a:close/>
                  <a:moveTo>
                    <a:pt x="105" y="106"/>
                  </a:moveTo>
                  <a:cubicBezTo>
                    <a:pt x="103" y="106"/>
                    <a:pt x="100" y="105"/>
                    <a:pt x="98" y="104"/>
                  </a:cubicBezTo>
                  <a:cubicBezTo>
                    <a:pt x="89" y="100"/>
                    <a:pt x="84" y="89"/>
                    <a:pt x="88" y="80"/>
                  </a:cubicBezTo>
                  <a:cubicBezTo>
                    <a:pt x="91" y="73"/>
                    <a:pt x="98" y="69"/>
                    <a:pt x="105" y="6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1"/>
                  </a:cubicBezTo>
                  <a:cubicBezTo>
                    <a:pt x="101" y="60"/>
                    <a:pt x="90" y="64"/>
                    <a:pt x="81" y="60"/>
                  </a:cubicBezTo>
                  <a:cubicBezTo>
                    <a:pt x="71" y="56"/>
                    <a:pt x="67" y="46"/>
                    <a:pt x="71" y="36"/>
                  </a:cubicBezTo>
                  <a:cubicBezTo>
                    <a:pt x="75" y="27"/>
                    <a:pt x="86" y="22"/>
                    <a:pt x="95" y="27"/>
                  </a:cubicBezTo>
                  <a:cubicBezTo>
                    <a:pt x="100" y="29"/>
                    <a:pt x="104" y="33"/>
                    <a:pt x="105" y="37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0" y="9"/>
                    <a:pt x="71" y="9"/>
                    <a:pt x="62" y="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7" y="42"/>
                    <a:pt x="49" y="43"/>
                    <a:pt x="51" y="44"/>
                  </a:cubicBezTo>
                  <a:cubicBezTo>
                    <a:pt x="61" y="48"/>
                    <a:pt x="65" y="59"/>
                    <a:pt x="61" y="68"/>
                  </a:cubicBezTo>
                  <a:cubicBezTo>
                    <a:pt x="58" y="75"/>
                    <a:pt x="51" y="79"/>
                    <a:pt x="44" y="7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5" y="97"/>
                  </a:cubicBezTo>
                  <a:cubicBezTo>
                    <a:pt x="49" y="88"/>
                    <a:pt x="59" y="84"/>
                    <a:pt x="69" y="88"/>
                  </a:cubicBezTo>
                  <a:cubicBezTo>
                    <a:pt x="78" y="92"/>
                    <a:pt x="82" y="103"/>
                    <a:pt x="78" y="112"/>
                  </a:cubicBezTo>
                  <a:cubicBezTo>
                    <a:pt x="74" y="121"/>
                    <a:pt x="64" y="126"/>
                    <a:pt x="54" y="121"/>
                  </a:cubicBezTo>
                  <a:cubicBezTo>
                    <a:pt x="49" y="119"/>
                    <a:pt x="46" y="115"/>
                    <a:pt x="44" y="111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9" y="139"/>
                    <a:pt x="79" y="140"/>
                    <a:pt x="87" y="13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105" y="143"/>
                    <a:pt x="105" y="143"/>
                    <a:pt x="105" y="143"/>
                  </a:cubicBezTo>
                  <a:lnTo>
                    <a:pt x="105" y="106"/>
                  </a:lnTo>
                  <a:close/>
                  <a:moveTo>
                    <a:pt x="44" y="5"/>
                  </a:moveTo>
                  <a:cubicBezTo>
                    <a:pt x="44" y="42"/>
                    <a:pt x="44" y="42"/>
                    <a:pt x="44" y="42"/>
                  </a:cubicBezTo>
                  <a:cubicBezTo>
                    <a:pt x="37" y="42"/>
                    <a:pt x="30" y="47"/>
                    <a:pt x="27" y="54"/>
                  </a:cubicBezTo>
                  <a:cubicBezTo>
                    <a:pt x="23" y="63"/>
                    <a:pt x="27" y="74"/>
                    <a:pt x="37" y="78"/>
                  </a:cubicBezTo>
                  <a:cubicBezTo>
                    <a:pt x="39" y="79"/>
                    <a:pt x="42" y="79"/>
                    <a:pt x="44" y="7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103"/>
                    <a:pt x="43" y="107"/>
                    <a:pt x="44" y="111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1" y="123"/>
                    <a:pt x="24" y="116"/>
                    <a:pt x="20" y="109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78"/>
                    <a:pt x="9" y="69"/>
                    <a:pt x="11" y="60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6" y="30"/>
                    <a:pt x="32" y="24"/>
                    <a:pt x="40" y="19"/>
                  </a:cubicBezTo>
                  <a:cubicBezTo>
                    <a:pt x="36" y="9"/>
                    <a:pt x="36" y="9"/>
                    <a:pt x="36" y="9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967E9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80" name="Freeform 58"/>
            <p:cNvSpPr>
              <a:spLocks noEditPoints="1"/>
            </p:cNvSpPr>
            <p:nvPr/>
          </p:nvSpPr>
          <p:spPr bwMode="auto">
            <a:xfrm>
              <a:off x="4467225" y="2492375"/>
              <a:ext cx="428625" cy="428625"/>
            </a:xfrm>
            <a:custGeom>
              <a:avLst/>
              <a:gdLst/>
              <a:ahLst/>
              <a:cxnLst>
                <a:cxn ang="0">
                  <a:pos x="158" y="315"/>
                </a:cxn>
                <a:cxn ang="0">
                  <a:pos x="183" y="315"/>
                </a:cxn>
                <a:cxn ang="0">
                  <a:pos x="183" y="291"/>
                </a:cxn>
                <a:cxn ang="0">
                  <a:pos x="235" y="270"/>
                </a:cxn>
                <a:cxn ang="0">
                  <a:pos x="252" y="286"/>
                </a:cxn>
                <a:cxn ang="0">
                  <a:pos x="287" y="251"/>
                </a:cxn>
                <a:cxn ang="0">
                  <a:pos x="270" y="234"/>
                </a:cxn>
                <a:cxn ang="0">
                  <a:pos x="292" y="182"/>
                </a:cxn>
                <a:cxn ang="0">
                  <a:pos x="316" y="182"/>
                </a:cxn>
                <a:cxn ang="0">
                  <a:pos x="316" y="132"/>
                </a:cxn>
                <a:cxn ang="0">
                  <a:pos x="292" y="132"/>
                </a:cxn>
                <a:cxn ang="0">
                  <a:pos x="270" y="80"/>
                </a:cxn>
                <a:cxn ang="0">
                  <a:pos x="287" y="63"/>
                </a:cxn>
                <a:cxn ang="0">
                  <a:pos x="252" y="28"/>
                </a:cxn>
                <a:cxn ang="0">
                  <a:pos x="235" y="45"/>
                </a:cxn>
                <a:cxn ang="0">
                  <a:pos x="183" y="23"/>
                </a:cxn>
                <a:cxn ang="0">
                  <a:pos x="183" y="0"/>
                </a:cxn>
                <a:cxn ang="0">
                  <a:pos x="158" y="0"/>
                </a:cxn>
                <a:cxn ang="0">
                  <a:pos x="158" y="57"/>
                </a:cxn>
                <a:cxn ang="0">
                  <a:pos x="259" y="157"/>
                </a:cxn>
                <a:cxn ang="0">
                  <a:pos x="158" y="258"/>
                </a:cxn>
                <a:cxn ang="0">
                  <a:pos x="158" y="315"/>
                </a:cxn>
                <a:cxn ang="0">
                  <a:pos x="45" y="234"/>
                </a:cxn>
                <a:cxn ang="0">
                  <a:pos x="29" y="251"/>
                </a:cxn>
                <a:cxn ang="0">
                  <a:pos x="64" y="286"/>
                </a:cxn>
                <a:cxn ang="0">
                  <a:pos x="81" y="270"/>
                </a:cxn>
                <a:cxn ang="0">
                  <a:pos x="133" y="291"/>
                </a:cxn>
                <a:cxn ang="0">
                  <a:pos x="133" y="315"/>
                </a:cxn>
                <a:cxn ang="0">
                  <a:pos x="158" y="315"/>
                </a:cxn>
                <a:cxn ang="0">
                  <a:pos x="158" y="258"/>
                </a:cxn>
                <a:cxn ang="0">
                  <a:pos x="158" y="258"/>
                </a:cxn>
                <a:cxn ang="0">
                  <a:pos x="57" y="157"/>
                </a:cxn>
                <a:cxn ang="0">
                  <a:pos x="158" y="57"/>
                </a:cxn>
                <a:cxn ang="0">
                  <a:pos x="158" y="57"/>
                </a:cxn>
                <a:cxn ang="0">
                  <a:pos x="158" y="57"/>
                </a:cxn>
                <a:cxn ang="0">
                  <a:pos x="158" y="0"/>
                </a:cxn>
                <a:cxn ang="0">
                  <a:pos x="133" y="0"/>
                </a:cxn>
                <a:cxn ang="0">
                  <a:pos x="133" y="23"/>
                </a:cxn>
                <a:cxn ang="0">
                  <a:pos x="81" y="45"/>
                </a:cxn>
                <a:cxn ang="0">
                  <a:pos x="64" y="28"/>
                </a:cxn>
                <a:cxn ang="0">
                  <a:pos x="29" y="63"/>
                </a:cxn>
                <a:cxn ang="0">
                  <a:pos x="45" y="80"/>
                </a:cxn>
                <a:cxn ang="0">
                  <a:pos x="24" y="132"/>
                </a:cxn>
                <a:cxn ang="0">
                  <a:pos x="0" y="132"/>
                </a:cxn>
                <a:cxn ang="0">
                  <a:pos x="0" y="182"/>
                </a:cxn>
                <a:cxn ang="0">
                  <a:pos x="24" y="182"/>
                </a:cxn>
                <a:cxn ang="0">
                  <a:pos x="45" y="234"/>
                </a:cxn>
              </a:cxnLst>
              <a:rect l="0" t="0" r="r" b="b"/>
              <a:pathLst>
                <a:path w="316" h="315">
                  <a:moveTo>
                    <a:pt x="158" y="315"/>
                  </a:moveTo>
                  <a:cubicBezTo>
                    <a:pt x="183" y="315"/>
                    <a:pt x="183" y="315"/>
                    <a:pt x="183" y="315"/>
                  </a:cubicBezTo>
                  <a:cubicBezTo>
                    <a:pt x="183" y="291"/>
                    <a:pt x="183" y="291"/>
                    <a:pt x="183" y="291"/>
                  </a:cubicBezTo>
                  <a:cubicBezTo>
                    <a:pt x="202" y="288"/>
                    <a:pt x="220" y="280"/>
                    <a:pt x="235" y="270"/>
                  </a:cubicBezTo>
                  <a:cubicBezTo>
                    <a:pt x="252" y="286"/>
                    <a:pt x="252" y="286"/>
                    <a:pt x="252" y="286"/>
                  </a:cubicBezTo>
                  <a:cubicBezTo>
                    <a:pt x="287" y="251"/>
                    <a:pt x="287" y="251"/>
                    <a:pt x="287" y="251"/>
                  </a:cubicBezTo>
                  <a:cubicBezTo>
                    <a:pt x="270" y="234"/>
                    <a:pt x="270" y="234"/>
                    <a:pt x="270" y="234"/>
                  </a:cubicBezTo>
                  <a:cubicBezTo>
                    <a:pt x="281" y="219"/>
                    <a:pt x="288" y="201"/>
                    <a:pt x="292" y="182"/>
                  </a:cubicBezTo>
                  <a:cubicBezTo>
                    <a:pt x="316" y="182"/>
                    <a:pt x="316" y="182"/>
                    <a:pt x="316" y="182"/>
                  </a:cubicBezTo>
                  <a:cubicBezTo>
                    <a:pt x="316" y="132"/>
                    <a:pt x="316" y="132"/>
                    <a:pt x="316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113"/>
                    <a:pt x="281" y="96"/>
                    <a:pt x="270" y="80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20" y="34"/>
                    <a:pt x="202" y="27"/>
                    <a:pt x="183" y="23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213" y="57"/>
                    <a:pt x="259" y="102"/>
                    <a:pt x="259" y="157"/>
                  </a:cubicBezTo>
                  <a:cubicBezTo>
                    <a:pt x="259" y="213"/>
                    <a:pt x="213" y="258"/>
                    <a:pt x="158" y="258"/>
                  </a:cubicBezTo>
                  <a:lnTo>
                    <a:pt x="158" y="315"/>
                  </a:lnTo>
                  <a:close/>
                  <a:moveTo>
                    <a:pt x="45" y="234"/>
                  </a:moveTo>
                  <a:cubicBezTo>
                    <a:pt x="29" y="251"/>
                    <a:pt x="29" y="251"/>
                    <a:pt x="29" y="251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81" y="270"/>
                    <a:pt x="81" y="270"/>
                    <a:pt x="81" y="270"/>
                  </a:cubicBezTo>
                  <a:cubicBezTo>
                    <a:pt x="96" y="280"/>
                    <a:pt x="114" y="288"/>
                    <a:pt x="133" y="291"/>
                  </a:cubicBezTo>
                  <a:cubicBezTo>
                    <a:pt x="133" y="315"/>
                    <a:pt x="133" y="315"/>
                    <a:pt x="133" y="315"/>
                  </a:cubicBezTo>
                  <a:cubicBezTo>
                    <a:pt x="158" y="315"/>
                    <a:pt x="158" y="315"/>
                    <a:pt x="158" y="315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02" y="258"/>
                    <a:pt x="57" y="213"/>
                    <a:pt x="57" y="157"/>
                  </a:cubicBezTo>
                  <a:cubicBezTo>
                    <a:pt x="57" y="102"/>
                    <a:pt x="102" y="57"/>
                    <a:pt x="158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14" y="27"/>
                    <a:pt x="96" y="34"/>
                    <a:pt x="81" y="45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35" y="96"/>
                    <a:pt x="27" y="113"/>
                    <a:pt x="24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201"/>
                    <a:pt x="35" y="219"/>
                    <a:pt x="45" y="234"/>
                  </a:cubicBezTo>
                  <a:close/>
                </a:path>
              </a:pathLst>
            </a:custGeom>
            <a:solidFill>
              <a:srgbClr val="A54D7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81" name="Oval 59"/>
            <p:cNvSpPr>
              <a:spLocks noChangeArrowheads="1"/>
            </p:cNvSpPr>
            <p:nvPr/>
          </p:nvSpPr>
          <p:spPr bwMode="auto">
            <a:xfrm>
              <a:off x="4614863" y="2641600"/>
              <a:ext cx="131763" cy="131763"/>
            </a:xfrm>
            <a:prstGeom prst="ellipse">
              <a:avLst/>
            </a:prstGeom>
            <a:solidFill>
              <a:srgbClr val="A54D7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82" name="Freeform 60"/>
            <p:cNvSpPr>
              <a:spLocks noEditPoints="1"/>
            </p:cNvSpPr>
            <p:nvPr/>
          </p:nvSpPr>
          <p:spPr bwMode="auto">
            <a:xfrm>
              <a:off x="4302125" y="2132013"/>
              <a:ext cx="315913" cy="412750"/>
            </a:xfrm>
            <a:custGeom>
              <a:avLst/>
              <a:gdLst/>
              <a:ahLst/>
              <a:cxnLst>
                <a:cxn ang="0">
                  <a:pos x="108" y="47"/>
                </a:cxn>
                <a:cxn ang="0">
                  <a:pos x="119" y="3"/>
                </a:cxn>
                <a:cxn ang="0">
                  <a:pos x="179" y="35"/>
                </a:cxn>
                <a:cxn ang="0">
                  <a:pos x="150" y="69"/>
                </a:cxn>
                <a:cxn ang="0">
                  <a:pos x="178" y="107"/>
                </a:cxn>
                <a:cxn ang="0">
                  <a:pos x="220" y="89"/>
                </a:cxn>
                <a:cxn ang="0">
                  <a:pos x="229" y="122"/>
                </a:cxn>
                <a:cxn ang="0">
                  <a:pos x="232" y="156"/>
                </a:cxn>
                <a:cxn ang="0">
                  <a:pos x="186" y="154"/>
                </a:cxn>
                <a:cxn ang="0">
                  <a:pos x="174" y="200"/>
                </a:cxn>
                <a:cxn ang="0">
                  <a:pos x="214" y="222"/>
                </a:cxn>
                <a:cxn ang="0">
                  <a:pos x="170" y="273"/>
                </a:cxn>
                <a:cxn ang="0">
                  <a:pos x="143" y="236"/>
                </a:cxn>
                <a:cxn ang="0">
                  <a:pos x="99" y="255"/>
                </a:cxn>
                <a:cxn ang="0">
                  <a:pos x="99" y="255"/>
                </a:cxn>
                <a:cxn ang="0">
                  <a:pos x="107" y="300"/>
                </a:cxn>
                <a:cxn ang="0">
                  <a:pos x="81" y="302"/>
                </a:cxn>
                <a:cxn ang="0">
                  <a:pos x="81" y="239"/>
                </a:cxn>
                <a:cxn ang="0">
                  <a:pos x="96" y="237"/>
                </a:cxn>
                <a:cxn ang="0">
                  <a:pos x="167" y="134"/>
                </a:cxn>
                <a:cxn ang="0">
                  <a:pos x="81" y="61"/>
                </a:cxn>
                <a:cxn ang="0">
                  <a:pos x="81" y="43"/>
                </a:cxn>
                <a:cxn ang="0">
                  <a:pos x="108" y="47"/>
                </a:cxn>
                <a:cxn ang="0">
                  <a:pos x="81" y="189"/>
                </a:cxn>
                <a:cxn ang="0">
                  <a:pos x="89" y="188"/>
                </a:cxn>
                <a:cxn ang="0">
                  <a:pos x="120" y="142"/>
                </a:cxn>
                <a:cxn ang="0">
                  <a:pos x="81" y="110"/>
                </a:cxn>
                <a:cxn ang="0">
                  <a:pos x="81" y="189"/>
                </a:cxn>
                <a:cxn ang="0">
                  <a:pos x="81" y="302"/>
                </a:cxn>
                <a:cxn ang="0">
                  <a:pos x="40" y="297"/>
                </a:cxn>
                <a:cxn ang="0">
                  <a:pos x="52" y="253"/>
                </a:cxn>
                <a:cxn ang="0">
                  <a:pos x="10" y="231"/>
                </a:cxn>
                <a:cxn ang="0">
                  <a:pos x="0" y="242"/>
                </a:cxn>
                <a:cxn ang="0">
                  <a:pos x="0" y="189"/>
                </a:cxn>
                <a:cxn ang="0">
                  <a:pos x="81" y="239"/>
                </a:cxn>
                <a:cxn ang="0">
                  <a:pos x="81" y="302"/>
                </a:cxn>
                <a:cxn ang="0">
                  <a:pos x="81" y="61"/>
                </a:cxn>
                <a:cxn ang="0">
                  <a:pos x="63" y="62"/>
                </a:cxn>
                <a:cxn ang="0">
                  <a:pos x="0" y="111"/>
                </a:cxn>
                <a:cxn ang="0">
                  <a:pos x="0" y="79"/>
                </a:cxn>
                <a:cxn ang="0">
                  <a:pos x="16" y="64"/>
                </a:cxn>
                <a:cxn ang="0">
                  <a:pos x="0" y="41"/>
                </a:cxn>
                <a:cxn ang="0">
                  <a:pos x="0" y="20"/>
                </a:cxn>
                <a:cxn ang="0">
                  <a:pos x="52" y="0"/>
                </a:cxn>
                <a:cxn ang="0">
                  <a:pos x="60" y="45"/>
                </a:cxn>
                <a:cxn ang="0">
                  <a:pos x="81" y="43"/>
                </a:cxn>
                <a:cxn ang="0">
                  <a:pos x="81" y="61"/>
                </a:cxn>
                <a:cxn ang="0">
                  <a:pos x="81" y="110"/>
                </a:cxn>
                <a:cxn ang="0">
                  <a:pos x="74" y="111"/>
                </a:cxn>
                <a:cxn ang="0">
                  <a:pos x="43" y="157"/>
                </a:cxn>
                <a:cxn ang="0">
                  <a:pos x="81" y="189"/>
                </a:cxn>
                <a:cxn ang="0">
                  <a:pos x="81" y="110"/>
                </a:cxn>
              </a:cxnLst>
              <a:rect l="0" t="0" r="r" b="b"/>
              <a:pathLst>
                <a:path w="232" h="303">
                  <a:moveTo>
                    <a:pt x="108" y="47"/>
                  </a:moveTo>
                  <a:cubicBezTo>
                    <a:pt x="119" y="3"/>
                    <a:pt x="119" y="3"/>
                    <a:pt x="119" y="3"/>
                  </a:cubicBezTo>
                  <a:cubicBezTo>
                    <a:pt x="142" y="9"/>
                    <a:pt x="162" y="20"/>
                    <a:pt x="179" y="35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61" y="79"/>
                    <a:pt x="171" y="92"/>
                    <a:pt x="178" y="107"/>
                  </a:cubicBezTo>
                  <a:cubicBezTo>
                    <a:pt x="220" y="89"/>
                    <a:pt x="220" y="89"/>
                    <a:pt x="220" y="89"/>
                  </a:cubicBezTo>
                  <a:cubicBezTo>
                    <a:pt x="224" y="100"/>
                    <a:pt x="227" y="110"/>
                    <a:pt x="229" y="122"/>
                  </a:cubicBezTo>
                  <a:cubicBezTo>
                    <a:pt x="232" y="133"/>
                    <a:pt x="232" y="145"/>
                    <a:pt x="232" y="156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186" y="170"/>
                    <a:pt x="181" y="186"/>
                    <a:pt x="174" y="200"/>
                  </a:cubicBezTo>
                  <a:cubicBezTo>
                    <a:pt x="214" y="222"/>
                    <a:pt x="214" y="222"/>
                    <a:pt x="214" y="222"/>
                  </a:cubicBezTo>
                  <a:cubicBezTo>
                    <a:pt x="203" y="242"/>
                    <a:pt x="188" y="259"/>
                    <a:pt x="170" y="273"/>
                  </a:cubicBezTo>
                  <a:cubicBezTo>
                    <a:pt x="143" y="236"/>
                    <a:pt x="143" y="236"/>
                    <a:pt x="143" y="236"/>
                  </a:cubicBezTo>
                  <a:cubicBezTo>
                    <a:pt x="130" y="245"/>
                    <a:pt x="115" y="252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107" y="300"/>
                    <a:pt x="107" y="300"/>
                    <a:pt x="107" y="300"/>
                  </a:cubicBezTo>
                  <a:cubicBezTo>
                    <a:pt x="99" y="301"/>
                    <a:pt x="90" y="302"/>
                    <a:pt x="81" y="302"/>
                  </a:cubicBezTo>
                  <a:cubicBezTo>
                    <a:pt x="81" y="239"/>
                    <a:pt x="81" y="239"/>
                    <a:pt x="81" y="239"/>
                  </a:cubicBezTo>
                  <a:cubicBezTo>
                    <a:pt x="86" y="239"/>
                    <a:pt x="91" y="238"/>
                    <a:pt x="96" y="237"/>
                  </a:cubicBezTo>
                  <a:cubicBezTo>
                    <a:pt x="144" y="228"/>
                    <a:pt x="176" y="182"/>
                    <a:pt x="167" y="134"/>
                  </a:cubicBezTo>
                  <a:cubicBezTo>
                    <a:pt x="159" y="91"/>
                    <a:pt x="123" y="62"/>
                    <a:pt x="81" y="61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90" y="43"/>
                    <a:pt x="99" y="44"/>
                    <a:pt x="108" y="47"/>
                  </a:cubicBezTo>
                  <a:close/>
                  <a:moveTo>
                    <a:pt x="81" y="189"/>
                  </a:moveTo>
                  <a:cubicBezTo>
                    <a:pt x="84" y="189"/>
                    <a:pt x="86" y="189"/>
                    <a:pt x="89" y="188"/>
                  </a:cubicBezTo>
                  <a:cubicBezTo>
                    <a:pt x="110" y="184"/>
                    <a:pt x="124" y="164"/>
                    <a:pt x="120" y="142"/>
                  </a:cubicBezTo>
                  <a:cubicBezTo>
                    <a:pt x="117" y="123"/>
                    <a:pt x="100" y="110"/>
                    <a:pt x="81" y="110"/>
                  </a:cubicBezTo>
                  <a:lnTo>
                    <a:pt x="81" y="189"/>
                  </a:lnTo>
                  <a:close/>
                  <a:moveTo>
                    <a:pt x="81" y="302"/>
                  </a:moveTo>
                  <a:cubicBezTo>
                    <a:pt x="67" y="303"/>
                    <a:pt x="53" y="301"/>
                    <a:pt x="40" y="297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36" y="249"/>
                    <a:pt x="22" y="241"/>
                    <a:pt x="10" y="23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15" y="220"/>
                    <a:pt x="47" y="239"/>
                    <a:pt x="81" y="239"/>
                  </a:cubicBezTo>
                  <a:cubicBezTo>
                    <a:pt x="81" y="302"/>
                    <a:pt x="81" y="302"/>
                    <a:pt x="81" y="302"/>
                  </a:cubicBezTo>
                  <a:close/>
                  <a:moveTo>
                    <a:pt x="81" y="61"/>
                  </a:moveTo>
                  <a:cubicBezTo>
                    <a:pt x="75" y="61"/>
                    <a:pt x="69" y="61"/>
                    <a:pt x="63" y="62"/>
                  </a:cubicBezTo>
                  <a:cubicBezTo>
                    <a:pt x="35" y="68"/>
                    <a:pt x="12" y="86"/>
                    <a:pt x="0" y="11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5" y="73"/>
                    <a:pt x="10" y="68"/>
                    <a:pt x="16" y="6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10"/>
                    <a:pt x="33" y="3"/>
                    <a:pt x="52" y="0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7" y="43"/>
                    <a:pt x="74" y="43"/>
                    <a:pt x="81" y="43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110"/>
                  </a:moveTo>
                  <a:cubicBezTo>
                    <a:pt x="79" y="110"/>
                    <a:pt x="77" y="110"/>
                    <a:pt x="74" y="111"/>
                  </a:cubicBezTo>
                  <a:cubicBezTo>
                    <a:pt x="53" y="115"/>
                    <a:pt x="39" y="135"/>
                    <a:pt x="43" y="157"/>
                  </a:cubicBezTo>
                  <a:cubicBezTo>
                    <a:pt x="46" y="176"/>
                    <a:pt x="63" y="189"/>
                    <a:pt x="81" y="189"/>
                  </a:cubicBezTo>
                  <a:lnTo>
                    <a:pt x="81" y="110"/>
                  </a:lnTo>
                  <a:close/>
                </a:path>
              </a:pathLst>
            </a:custGeom>
            <a:solidFill>
              <a:srgbClr val="6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4875213" y="2455863"/>
              <a:ext cx="212725" cy="244475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121" y="5"/>
                </a:cxn>
                <a:cxn ang="0">
                  <a:pos x="116" y="19"/>
                </a:cxn>
                <a:cxn ang="0">
                  <a:pos x="141" y="34"/>
                </a:cxn>
                <a:cxn ang="0">
                  <a:pos x="151" y="24"/>
                </a:cxn>
                <a:cxn ang="0">
                  <a:pos x="156" y="29"/>
                </a:cxn>
                <a:cxn ang="0">
                  <a:pos x="156" y="125"/>
                </a:cxn>
                <a:cxn ang="0">
                  <a:pos x="145" y="141"/>
                </a:cxn>
                <a:cxn ang="0">
                  <a:pos x="155" y="150"/>
                </a:cxn>
                <a:cxn ang="0">
                  <a:pos x="127" y="171"/>
                </a:cxn>
                <a:cxn ang="0">
                  <a:pos x="121" y="158"/>
                </a:cxn>
                <a:cxn ang="0">
                  <a:pos x="92" y="165"/>
                </a:cxn>
                <a:cxn ang="0">
                  <a:pos x="93" y="179"/>
                </a:cxn>
                <a:cxn ang="0">
                  <a:pos x="90" y="179"/>
                </a:cxn>
                <a:cxn ang="0">
                  <a:pos x="90" y="148"/>
                </a:cxn>
                <a:cxn ang="0">
                  <a:pos x="92" y="148"/>
                </a:cxn>
                <a:cxn ang="0">
                  <a:pos x="148" y="87"/>
                </a:cxn>
                <a:cxn ang="0">
                  <a:pos x="90" y="31"/>
                </a:cxn>
                <a:cxn ang="0">
                  <a:pos x="90" y="0"/>
                </a:cxn>
                <a:cxn ang="0">
                  <a:pos x="90" y="124"/>
                </a:cxn>
                <a:cxn ang="0">
                  <a:pos x="90" y="124"/>
                </a:cxn>
                <a:cxn ang="0">
                  <a:pos x="124" y="89"/>
                </a:cxn>
                <a:cxn ang="0">
                  <a:pos x="90" y="55"/>
                </a:cxn>
                <a:cxn ang="0">
                  <a:pos x="90" y="55"/>
                </a:cxn>
                <a:cxn ang="0">
                  <a:pos x="90" y="124"/>
                </a:cxn>
                <a:cxn ang="0">
                  <a:pos x="38" y="145"/>
                </a:cxn>
                <a:cxn ang="0">
                  <a:pos x="29" y="155"/>
                </a:cxn>
                <a:cxn ang="0">
                  <a:pos x="8" y="127"/>
                </a:cxn>
                <a:cxn ang="0">
                  <a:pos x="21" y="121"/>
                </a:cxn>
                <a:cxn ang="0">
                  <a:pos x="14" y="92"/>
                </a:cxn>
                <a:cxn ang="0">
                  <a:pos x="0" y="93"/>
                </a:cxn>
                <a:cxn ang="0">
                  <a:pos x="6" y="58"/>
                </a:cxn>
                <a:cxn ang="0">
                  <a:pos x="19" y="63"/>
                </a:cxn>
                <a:cxn ang="0">
                  <a:pos x="34" y="38"/>
                </a:cxn>
                <a:cxn ang="0">
                  <a:pos x="24" y="28"/>
                </a:cxn>
                <a:cxn ang="0">
                  <a:pos x="52" y="8"/>
                </a:cxn>
                <a:cxn ang="0">
                  <a:pos x="58" y="21"/>
                </a:cxn>
                <a:cxn ang="0">
                  <a:pos x="87" y="14"/>
                </a:cxn>
                <a:cxn ang="0">
                  <a:pos x="86" y="0"/>
                </a:cxn>
                <a:cxn ang="0">
                  <a:pos x="90" y="0"/>
                </a:cxn>
                <a:cxn ang="0">
                  <a:pos x="90" y="31"/>
                </a:cxn>
                <a:cxn ang="0">
                  <a:pos x="88" y="31"/>
                </a:cxn>
                <a:cxn ang="0">
                  <a:pos x="31" y="92"/>
                </a:cxn>
                <a:cxn ang="0">
                  <a:pos x="90" y="148"/>
                </a:cxn>
                <a:cxn ang="0">
                  <a:pos x="90" y="179"/>
                </a:cxn>
                <a:cxn ang="0">
                  <a:pos x="58" y="174"/>
                </a:cxn>
                <a:cxn ang="0">
                  <a:pos x="63" y="160"/>
                </a:cxn>
                <a:cxn ang="0">
                  <a:pos x="38" y="145"/>
                </a:cxn>
                <a:cxn ang="0">
                  <a:pos x="90" y="55"/>
                </a:cxn>
                <a:cxn ang="0">
                  <a:pos x="56" y="89"/>
                </a:cxn>
                <a:cxn ang="0">
                  <a:pos x="90" y="124"/>
                </a:cxn>
                <a:cxn ang="0">
                  <a:pos x="90" y="55"/>
                </a:cxn>
              </a:cxnLst>
              <a:rect l="0" t="0" r="r" b="b"/>
              <a:pathLst>
                <a:path w="156" h="179">
                  <a:moveTo>
                    <a:pt x="90" y="0"/>
                  </a:moveTo>
                  <a:cubicBezTo>
                    <a:pt x="101" y="0"/>
                    <a:pt x="111" y="2"/>
                    <a:pt x="121" y="5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5" y="22"/>
                    <a:pt x="134" y="27"/>
                    <a:pt x="141" y="3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3" y="25"/>
                    <a:pt x="154" y="27"/>
                    <a:pt x="156" y="29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3" y="131"/>
                    <a:pt x="149" y="136"/>
                    <a:pt x="145" y="141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47" y="159"/>
                    <a:pt x="138" y="166"/>
                    <a:pt x="127" y="171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2" y="162"/>
                    <a:pt x="103" y="164"/>
                    <a:pt x="92" y="165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2" y="179"/>
                    <a:pt x="91" y="179"/>
                    <a:pt x="90" y="179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1" y="148"/>
                    <a:pt x="92" y="148"/>
                  </a:cubicBezTo>
                  <a:cubicBezTo>
                    <a:pt x="124" y="147"/>
                    <a:pt x="150" y="120"/>
                    <a:pt x="148" y="87"/>
                  </a:cubicBezTo>
                  <a:cubicBezTo>
                    <a:pt x="147" y="56"/>
                    <a:pt x="121" y="31"/>
                    <a:pt x="90" y="31"/>
                  </a:cubicBezTo>
                  <a:cubicBezTo>
                    <a:pt x="90" y="0"/>
                    <a:pt x="90" y="0"/>
                    <a:pt x="90" y="0"/>
                  </a:cubicBezTo>
                  <a:close/>
                  <a:moveTo>
                    <a:pt x="90" y="124"/>
                  </a:moveTo>
                  <a:cubicBezTo>
                    <a:pt x="90" y="124"/>
                    <a:pt x="90" y="124"/>
                    <a:pt x="90" y="124"/>
                  </a:cubicBezTo>
                  <a:cubicBezTo>
                    <a:pt x="109" y="124"/>
                    <a:pt x="124" y="108"/>
                    <a:pt x="124" y="89"/>
                  </a:cubicBezTo>
                  <a:cubicBezTo>
                    <a:pt x="124" y="71"/>
                    <a:pt x="109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lnTo>
                    <a:pt x="90" y="124"/>
                  </a:lnTo>
                  <a:close/>
                  <a:moveTo>
                    <a:pt x="38" y="145"/>
                  </a:moveTo>
                  <a:cubicBezTo>
                    <a:pt x="29" y="155"/>
                    <a:pt x="29" y="155"/>
                    <a:pt x="29" y="155"/>
                  </a:cubicBezTo>
                  <a:cubicBezTo>
                    <a:pt x="20" y="147"/>
                    <a:pt x="13" y="138"/>
                    <a:pt x="8" y="127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17" y="112"/>
                    <a:pt x="15" y="102"/>
                    <a:pt x="14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1"/>
                    <a:pt x="2" y="69"/>
                    <a:pt x="6" y="58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2" y="54"/>
                    <a:pt x="28" y="45"/>
                    <a:pt x="34" y="3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2" y="20"/>
                    <a:pt x="42" y="13"/>
                    <a:pt x="52" y="8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7" y="17"/>
                    <a:pt x="77" y="14"/>
                    <a:pt x="87" y="1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0"/>
                    <a:pt x="90" y="0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9" y="31"/>
                    <a:pt x="88" y="31"/>
                    <a:pt x="88" y="31"/>
                  </a:cubicBezTo>
                  <a:cubicBezTo>
                    <a:pt x="55" y="32"/>
                    <a:pt x="30" y="59"/>
                    <a:pt x="31" y="92"/>
                  </a:cubicBezTo>
                  <a:cubicBezTo>
                    <a:pt x="32" y="123"/>
                    <a:pt x="58" y="148"/>
                    <a:pt x="90" y="148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79" y="179"/>
                    <a:pt x="68" y="177"/>
                    <a:pt x="58" y="174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54" y="157"/>
                    <a:pt x="46" y="151"/>
                    <a:pt x="38" y="145"/>
                  </a:cubicBezTo>
                  <a:close/>
                  <a:moveTo>
                    <a:pt x="90" y="55"/>
                  </a:moveTo>
                  <a:cubicBezTo>
                    <a:pt x="71" y="55"/>
                    <a:pt x="56" y="71"/>
                    <a:pt x="56" y="89"/>
                  </a:cubicBezTo>
                  <a:cubicBezTo>
                    <a:pt x="56" y="108"/>
                    <a:pt x="71" y="124"/>
                    <a:pt x="90" y="124"/>
                  </a:cubicBezTo>
                  <a:lnTo>
                    <a:pt x="90" y="55"/>
                  </a:lnTo>
                  <a:close/>
                </a:path>
              </a:pathLst>
            </a:custGeom>
            <a:solidFill>
              <a:srgbClr val="CCC8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84" name="Freeform 62"/>
            <p:cNvSpPr>
              <a:spLocks noEditPoints="1"/>
            </p:cNvSpPr>
            <p:nvPr/>
          </p:nvSpPr>
          <p:spPr bwMode="auto">
            <a:xfrm>
              <a:off x="4327525" y="2574925"/>
              <a:ext cx="133350" cy="133350"/>
            </a:xfrm>
            <a:custGeom>
              <a:avLst/>
              <a:gdLst/>
              <a:ahLst/>
              <a:cxnLst>
                <a:cxn ang="0">
                  <a:pos x="49" y="8"/>
                </a:cxn>
                <a:cxn ang="0">
                  <a:pos x="62" y="10"/>
                </a:cxn>
                <a:cxn ang="0">
                  <a:pos x="65" y="2"/>
                </a:cxn>
                <a:cxn ang="0">
                  <a:pos x="81" y="12"/>
                </a:cxn>
                <a:cxn ang="0">
                  <a:pos x="76" y="18"/>
                </a:cxn>
                <a:cxn ang="0">
                  <a:pos x="86" y="31"/>
                </a:cxn>
                <a:cxn ang="0">
                  <a:pos x="93" y="27"/>
                </a:cxn>
                <a:cxn ang="0">
                  <a:pos x="98" y="46"/>
                </a:cxn>
                <a:cxn ang="0">
                  <a:pos x="90" y="46"/>
                </a:cxn>
                <a:cxn ang="0">
                  <a:pos x="88" y="62"/>
                </a:cxn>
                <a:cxn ang="0">
                  <a:pos x="96" y="65"/>
                </a:cxn>
                <a:cxn ang="0">
                  <a:pos x="86" y="82"/>
                </a:cxn>
                <a:cxn ang="0">
                  <a:pos x="80" y="76"/>
                </a:cxn>
                <a:cxn ang="0">
                  <a:pos x="68" y="86"/>
                </a:cxn>
                <a:cxn ang="0">
                  <a:pos x="71" y="93"/>
                </a:cxn>
                <a:cxn ang="0">
                  <a:pos x="52" y="98"/>
                </a:cxn>
                <a:cxn ang="0">
                  <a:pos x="52" y="91"/>
                </a:cxn>
                <a:cxn ang="0">
                  <a:pos x="49" y="91"/>
                </a:cxn>
                <a:cxn ang="0">
                  <a:pos x="49" y="69"/>
                </a:cxn>
                <a:cxn ang="0">
                  <a:pos x="68" y="55"/>
                </a:cxn>
                <a:cxn ang="0">
                  <a:pos x="55" y="30"/>
                </a:cxn>
                <a:cxn ang="0">
                  <a:pos x="49" y="29"/>
                </a:cxn>
                <a:cxn ang="0">
                  <a:pos x="49" y="8"/>
                </a:cxn>
                <a:cxn ang="0">
                  <a:pos x="12" y="68"/>
                </a:cxn>
                <a:cxn ang="0">
                  <a:pos x="5" y="71"/>
                </a:cxn>
                <a:cxn ang="0">
                  <a:pos x="0" y="53"/>
                </a:cxn>
                <a:cxn ang="0">
                  <a:pos x="8" y="52"/>
                </a:cxn>
                <a:cxn ang="0">
                  <a:pos x="10" y="36"/>
                </a:cxn>
                <a:cxn ang="0">
                  <a:pos x="2" y="33"/>
                </a:cxn>
                <a:cxn ang="0">
                  <a:pos x="12" y="17"/>
                </a:cxn>
                <a:cxn ang="0">
                  <a:pos x="18" y="22"/>
                </a:cxn>
                <a:cxn ang="0">
                  <a:pos x="30" y="12"/>
                </a:cxn>
                <a:cxn ang="0">
                  <a:pos x="27" y="5"/>
                </a:cxn>
                <a:cxn ang="0">
                  <a:pos x="46" y="0"/>
                </a:cxn>
                <a:cxn ang="0">
                  <a:pos x="46" y="8"/>
                </a:cxn>
                <a:cxn ang="0">
                  <a:pos x="49" y="8"/>
                </a:cxn>
                <a:cxn ang="0">
                  <a:pos x="49" y="29"/>
                </a:cxn>
                <a:cxn ang="0">
                  <a:pos x="30" y="43"/>
                </a:cxn>
                <a:cxn ang="0">
                  <a:pos x="43" y="68"/>
                </a:cxn>
                <a:cxn ang="0">
                  <a:pos x="49" y="69"/>
                </a:cxn>
                <a:cxn ang="0">
                  <a:pos x="49" y="91"/>
                </a:cxn>
                <a:cxn ang="0">
                  <a:pos x="36" y="89"/>
                </a:cxn>
                <a:cxn ang="0">
                  <a:pos x="33" y="96"/>
                </a:cxn>
                <a:cxn ang="0">
                  <a:pos x="17" y="86"/>
                </a:cxn>
                <a:cxn ang="0">
                  <a:pos x="22" y="81"/>
                </a:cxn>
                <a:cxn ang="0">
                  <a:pos x="12" y="68"/>
                </a:cxn>
              </a:cxnLst>
              <a:rect l="0" t="0" r="r" b="b"/>
              <a:pathLst>
                <a:path w="98" h="98">
                  <a:moveTo>
                    <a:pt x="49" y="8"/>
                  </a:moveTo>
                  <a:cubicBezTo>
                    <a:pt x="53" y="8"/>
                    <a:pt x="58" y="8"/>
                    <a:pt x="62" y="10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71" y="4"/>
                    <a:pt x="77" y="8"/>
                    <a:pt x="81" y="12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80" y="21"/>
                    <a:pt x="84" y="26"/>
                    <a:pt x="86" y="3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33"/>
                    <a:pt x="98" y="39"/>
                    <a:pt x="98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51"/>
                    <a:pt x="90" y="57"/>
                    <a:pt x="88" y="62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4" y="71"/>
                    <a:pt x="90" y="77"/>
                    <a:pt x="86" y="82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81"/>
                    <a:pt x="72" y="84"/>
                    <a:pt x="68" y="86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5" y="96"/>
                    <a:pt x="59" y="98"/>
                    <a:pt x="52" y="98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0" y="91"/>
                    <a:pt x="49" y="91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57" y="69"/>
                    <a:pt x="65" y="64"/>
                    <a:pt x="68" y="55"/>
                  </a:cubicBezTo>
                  <a:cubicBezTo>
                    <a:pt x="72" y="45"/>
                    <a:pt x="66" y="34"/>
                    <a:pt x="55" y="30"/>
                  </a:cubicBezTo>
                  <a:cubicBezTo>
                    <a:pt x="53" y="29"/>
                    <a:pt x="51" y="29"/>
                    <a:pt x="49" y="29"/>
                  </a:cubicBezTo>
                  <a:lnTo>
                    <a:pt x="49" y="8"/>
                  </a:lnTo>
                  <a:close/>
                  <a:moveTo>
                    <a:pt x="12" y="68"/>
                  </a:moveTo>
                  <a:cubicBezTo>
                    <a:pt x="5" y="71"/>
                    <a:pt x="5" y="71"/>
                    <a:pt x="5" y="71"/>
                  </a:cubicBezTo>
                  <a:cubicBezTo>
                    <a:pt x="2" y="65"/>
                    <a:pt x="0" y="59"/>
                    <a:pt x="0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47"/>
                    <a:pt x="8" y="41"/>
                    <a:pt x="10" y="36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4" y="27"/>
                    <a:pt x="8" y="21"/>
                    <a:pt x="12" y="1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1" y="18"/>
                    <a:pt x="26" y="14"/>
                    <a:pt x="30" y="12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2"/>
                    <a:pt x="39" y="0"/>
                    <a:pt x="46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8" y="8"/>
                    <a:pt x="49" y="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1" y="29"/>
                    <a:pt x="33" y="34"/>
                    <a:pt x="30" y="43"/>
                  </a:cubicBezTo>
                  <a:cubicBezTo>
                    <a:pt x="26" y="53"/>
                    <a:pt x="32" y="65"/>
                    <a:pt x="43" y="68"/>
                  </a:cubicBezTo>
                  <a:cubicBezTo>
                    <a:pt x="45" y="69"/>
                    <a:pt x="47" y="69"/>
                    <a:pt x="49" y="6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5" y="91"/>
                    <a:pt x="40" y="90"/>
                    <a:pt x="36" y="89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27" y="94"/>
                    <a:pt x="21" y="91"/>
                    <a:pt x="17" y="86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18" y="77"/>
                    <a:pt x="14" y="73"/>
                    <a:pt x="12" y="68"/>
                  </a:cubicBezTo>
                  <a:close/>
                </a:path>
              </a:pathLst>
            </a:custGeom>
            <a:solidFill>
              <a:srgbClr val="766A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85" name="Freeform 63"/>
            <p:cNvSpPr>
              <a:spLocks noEditPoints="1"/>
            </p:cNvSpPr>
            <p:nvPr/>
          </p:nvSpPr>
          <p:spPr bwMode="auto">
            <a:xfrm>
              <a:off x="4840288" y="2873375"/>
              <a:ext cx="125413" cy="196850"/>
            </a:xfrm>
            <a:custGeom>
              <a:avLst/>
              <a:gdLst/>
              <a:ahLst/>
              <a:cxnLst>
                <a:cxn ang="0">
                  <a:pos x="61" y="144"/>
                </a:cxn>
                <a:cxn ang="0">
                  <a:pos x="78" y="127"/>
                </a:cxn>
                <a:cxn ang="0">
                  <a:pos x="69" y="118"/>
                </a:cxn>
                <a:cxn ang="0">
                  <a:pos x="80" y="94"/>
                </a:cxn>
                <a:cxn ang="0">
                  <a:pos x="61" y="112"/>
                </a:cxn>
                <a:cxn ang="0">
                  <a:pos x="61" y="144"/>
                </a:cxn>
                <a:cxn ang="0">
                  <a:pos x="83" y="92"/>
                </a:cxn>
                <a:cxn ang="0">
                  <a:pos x="92" y="92"/>
                </a:cxn>
                <a:cxn ang="0">
                  <a:pos x="92" y="88"/>
                </a:cxn>
                <a:cxn ang="0">
                  <a:pos x="83" y="92"/>
                </a:cxn>
                <a:cxn ang="0">
                  <a:pos x="92" y="74"/>
                </a:cxn>
                <a:cxn ang="0">
                  <a:pos x="92" y="67"/>
                </a:cxn>
                <a:cxn ang="0">
                  <a:pos x="83" y="67"/>
                </a:cxn>
                <a:cxn ang="0">
                  <a:pos x="92" y="74"/>
                </a:cxn>
                <a:cxn ang="0">
                  <a:pos x="80" y="64"/>
                </a:cxn>
                <a:cxn ang="0">
                  <a:pos x="69" y="40"/>
                </a:cxn>
                <a:cxn ang="0">
                  <a:pos x="78" y="32"/>
                </a:cxn>
                <a:cxn ang="0">
                  <a:pos x="60" y="14"/>
                </a:cxn>
                <a:cxn ang="0">
                  <a:pos x="52" y="23"/>
                </a:cxn>
                <a:cxn ang="0">
                  <a:pos x="25" y="12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80" y="64"/>
                </a:cxn>
              </a:cxnLst>
              <a:rect l="0" t="0" r="r" b="b"/>
              <a:pathLst>
                <a:path w="92" h="144">
                  <a:moveTo>
                    <a:pt x="61" y="144"/>
                  </a:moveTo>
                  <a:cubicBezTo>
                    <a:pt x="78" y="127"/>
                    <a:pt x="78" y="127"/>
                    <a:pt x="78" y="12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74" y="111"/>
                    <a:pt x="78" y="103"/>
                    <a:pt x="80" y="94"/>
                  </a:cubicBezTo>
                  <a:cubicBezTo>
                    <a:pt x="72" y="98"/>
                    <a:pt x="66" y="104"/>
                    <a:pt x="61" y="112"/>
                  </a:cubicBezTo>
                  <a:cubicBezTo>
                    <a:pt x="55" y="122"/>
                    <a:pt x="55" y="135"/>
                    <a:pt x="61" y="144"/>
                  </a:cubicBezTo>
                  <a:close/>
                  <a:moveTo>
                    <a:pt x="83" y="92"/>
                  </a:moveTo>
                  <a:cubicBezTo>
                    <a:pt x="92" y="92"/>
                    <a:pt x="92" y="92"/>
                    <a:pt x="92" y="92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89" y="89"/>
                    <a:pt x="86" y="90"/>
                    <a:pt x="83" y="92"/>
                  </a:cubicBezTo>
                  <a:close/>
                  <a:moveTo>
                    <a:pt x="92" y="74"/>
                  </a:moveTo>
                  <a:cubicBezTo>
                    <a:pt x="92" y="67"/>
                    <a:pt x="92" y="67"/>
                    <a:pt x="92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2" y="74"/>
                    <a:pt x="92" y="74"/>
                    <a:pt x="92" y="74"/>
                  </a:cubicBezTo>
                  <a:close/>
                  <a:moveTo>
                    <a:pt x="80" y="64"/>
                  </a:moveTo>
                  <a:cubicBezTo>
                    <a:pt x="78" y="55"/>
                    <a:pt x="74" y="47"/>
                    <a:pt x="69" y="40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4" y="17"/>
                    <a:pt x="35" y="13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80" y="64"/>
                  </a:lnTo>
                  <a:close/>
                </a:path>
              </a:pathLst>
            </a:custGeom>
            <a:solidFill>
              <a:srgbClr val="8BC1C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86" name="Freeform 64"/>
            <p:cNvSpPr>
              <a:spLocks/>
            </p:cNvSpPr>
            <p:nvPr/>
          </p:nvSpPr>
          <p:spPr bwMode="auto">
            <a:xfrm>
              <a:off x="4584700" y="1995488"/>
              <a:ext cx="220663" cy="20638"/>
            </a:xfrm>
            <a:custGeom>
              <a:avLst/>
              <a:gdLst/>
              <a:ahLst/>
              <a:cxnLst>
                <a:cxn ang="0">
                  <a:pos x="155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55" y="15"/>
                </a:cxn>
                <a:cxn ang="0">
                  <a:pos x="162" y="7"/>
                </a:cxn>
                <a:cxn ang="0">
                  <a:pos x="162" y="7"/>
                </a:cxn>
                <a:cxn ang="0">
                  <a:pos x="155" y="0"/>
                </a:cxn>
              </a:cxnLst>
              <a:rect l="0" t="0" r="r" b="b"/>
              <a:pathLst>
                <a:path w="162" h="15">
                  <a:moveTo>
                    <a:pt x="15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9" y="15"/>
                    <a:pt x="162" y="11"/>
                    <a:pt x="162" y="7"/>
                  </a:cubicBezTo>
                  <a:cubicBezTo>
                    <a:pt x="162" y="7"/>
                    <a:pt x="162" y="7"/>
                    <a:pt x="162" y="7"/>
                  </a:cubicBezTo>
                  <a:cubicBezTo>
                    <a:pt x="162" y="3"/>
                    <a:pt x="159" y="0"/>
                    <a:pt x="155" y="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87" name="Freeform 65"/>
            <p:cNvSpPr>
              <a:spLocks/>
            </p:cNvSpPr>
            <p:nvPr/>
          </p:nvSpPr>
          <p:spPr bwMode="auto">
            <a:xfrm>
              <a:off x="4657725" y="3173413"/>
              <a:ext cx="74613" cy="73025"/>
            </a:xfrm>
            <a:custGeom>
              <a:avLst/>
              <a:gdLst/>
              <a:ahLst/>
              <a:cxnLst>
                <a:cxn ang="0">
                  <a:pos x="22" y="3"/>
                </a:cxn>
                <a:cxn ang="0">
                  <a:pos x="3" y="32"/>
                </a:cxn>
                <a:cxn ang="0">
                  <a:pos x="31" y="51"/>
                </a:cxn>
                <a:cxn ang="0">
                  <a:pos x="51" y="22"/>
                </a:cxn>
                <a:cxn ang="0">
                  <a:pos x="22" y="3"/>
                </a:cxn>
              </a:cxnLst>
              <a:rect l="0" t="0" r="r" b="b"/>
              <a:pathLst>
                <a:path w="54" h="54">
                  <a:moveTo>
                    <a:pt x="22" y="3"/>
                  </a:moveTo>
                  <a:cubicBezTo>
                    <a:pt x="9" y="5"/>
                    <a:pt x="0" y="18"/>
                    <a:pt x="3" y="32"/>
                  </a:cubicBezTo>
                  <a:cubicBezTo>
                    <a:pt x="5" y="45"/>
                    <a:pt x="18" y="54"/>
                    <a:pt x="31" y="51"/>
                  </a:cubicBezTo>
                  <a:cubicBezTo>
                    <a:pt x="45" y="49"/>
                    <a:pt x="54" y="36"/>
                    <a:pt x="51" y="22"/>
                  </a:cubicBezTo>
                  <a:cubicBezTo>
                    <a:pt x="48" y="9"/>
                    <a:pt x="36" y="0"/>
                    <a:pt x="22" y="3"/>
                  </a:cubicBezTo>
                  <a:close/>
                </a:path>
              </a:pathLst>
            </a:custGeom>
            <a:solidFill>
              <a:srgbClr val="5E5D5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88" name="Freeform 66"/>
            <p:cNvSpPr>
              <a:spLocks/>
            </p:cNvSpPr>
            <p:nvPr/>
          </p:nvSpPr>
          <p:spPr bwMode="auto">
            <a:xfrm>
              <a:off x="3905250" y="2544763"/>
              <a:ext cx="406400" cy="503238"/>
            </a:xfrm>
            <a:custGeom>
              <a:avLst/>
              <a:gdLst/>
              <a:ahLst/>
              <a:cxnLst>
                <a:cxn ang="0">
                  <a:pos x="253" y="13"/>
                </a:cxn>
                <a:cxn ang="0">
                  <a:pos x="197" y="20"/>
                </a:cxn>
                <a:cxn ang="0">
                  <a:pos x="33" y="229"/>
                </a:cxn>
                <a:cxn ang="0">
                  <a:pos x="29" y="346"/>
                </a:cxn>
                <a:cxn ang="0">
                  <a:pos x="29" y="346"/>
                </a:cxn>
                <a:cxn ang="0">
                  <a:pos x="126" y="335"/>
                </a:cxn>
                <a:cxn ang="0">
                  <a:pos x="261" y="162"/>
                </a:cxn>
                <a:cxn ang="0">
                  <a:pos x="253" y="13"/>
                </a:cxn>
              </a:cxnLst>
              <a:rect l="0" t="0" r="r" b="b"/>
              <a:pathLst>
                <a:path w="299" h="370">
                  <a:moveTo>
                    <a:pt x="253" y="13"/>
                  </a:moveTo>
                  <a:cubicBezTo>
                    <a:pt x="236" y="0"/>
                    <a:pt x="211" y="3"/>
                    <a:pt x="197" y="20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10" y="259"/>
                    <a:pt x="0" y="323"/>
                    <a:pt x="29" y="346"/>
                  </a:cubicBezTo>
                  <a:cubicBezTo>
                    <a:pt x="29" y="346"/>
                    <a:pt x="29" y="346"/>
                    <a:pt x="29" y="346"/>
                  </a:cubicBezTo>
                  <a:cubicBezTo>
                    <a:pt x="59" y="370"/>
                    <a:pt x="103" y="365"/>
                    <a:pt x="126" y="335"/>
                  </a:cubicBezTo>
                  <a:cubicBezTo>
                    <a:pt x="261" y="162"/>
                    <a:pt x="261" y="162"/>
                    <a:pt x="261" y="162"/>
                  </a:cubicBezTo>
                  <a:cubicBezTo>
                    <a:pt x="299" y="114"/>
                    <a:pt x="290" y="42"/>
                    <a:pt x="253" y="13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89" name="Freeform 67"/>
            <p:cNvSpPr>
              <a:spLocks/>
            </p:cNvSpPr>
            <p:nvPr/>
          </p:nvSpPr>
          <p:spPr bwMode="auto">
            <a:xfrm>
              <a:off x="3911600" y="2886075"/>
              <a:ext cx="342900" cy="365125"/>
            </a:xfrm>
            <a:custGeom>
              <a:avLst/>
              <a:gdLst/>
              <a:ahLst/>
              <a:cxnLst>
                <a:cxn ang="0">
                  <a:pos x="62" y="24"/>
                </a:cxn>
                <a:cxn ang="0">
                  <a:pos x="36" y="179"/>
                </a:cxn>
                <a:cxn ang="0">
                  <a:pos x="190" y="244"/>
                </a:cxn>
                <a:cxn ang="0">
                  <a:pos x="217" y="90"/>
                </a:cxn>
                <a:cxn ang="0">
                  <a:pos x="62" y="24"/>
                </a:cxn>
              </a:cxnLst>
              <a:rect l="0" t="0" r="r" b="b"/>
              <a:pathLst>
                <a:path w="252" h="269">
                  <a:moveTo>
                    <a:pt x="62" y="24"/>
                  </a:moveTo>
                  <a:cubicBezTo>
                    <a:pt x="12" y="49"/>
                    <a:pt x="0" y="118"/>
                    <a:pt x="36" y="179"/>
                  </a:cubicBezTo>
                  <a:cubicBezTo>
                    <a:pt x="71" y="240"/>
                    <a:pt x="140" y="269"/>
                    <a:pt x="190" y="244"/>
                  </a:cubicBezTo>
                  <a:cubicBezTo>
                    <a:pt x="240" y="219"/>
                    <a:pt x="252" y="150"/>
                    <a:pt x="217" y="90"/>
                  </a:cubicBezTo>
                  <a:cubicBezTo>
                    <a:pt x="181" y="29"/>
                    <a:pt x="112" y="0"/>
                    <a:pt x="62" y="24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90" name="Freeform 68"/>
            <p:cNvSpPr>
              <a:spLocks/>
            </p:cNvSpPr>
            <p:nvPr/>
          </p:nvSpPr>
          <p:spPr bwMode="auto">
            <a:xfrm>
              <a:off x="4110038" y="2565400"/>
              <a:ext cx="115888" cy="114300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63" y="84"/>
                </a:cxn>
                <a:cxn ang="0">
                  <a:pos x="52" y="0"/>
                </a:cxn>
                <a:cxn ang="0">
                  <a:pos x="0" y="65"/>
                </a:cxn>
              </a:cxnLst>
              <a:rect l="0" t="0" r="r" b="b"/>
              <a:pathLst>
                <a:path w="85" h="84">
                  <a:moveTo>
                    <a:pt x="0" y="65"/>
                  </a:moveTo>
                  <a:cubicBezTo>
                    <a:pt x="27" y="77"/>
                    <a:pt x="40" y="82"/>
                    <a:pt x="63" y="84"/>
                  </a:cubicBezTo>
                  <a:cubicBezTo>
                    <a:pt x="85" y="56"/>
                    <a:pt x="76" y="9"/>
                    <a:pt x="52" y="0"/>
                  </a:cubicBezTo>
                  <a:cubicBezTo>
                    <a:pt x="38" y="7"/>
                    <a:pt x="10" y="51"/>
                    <a:pt x="0" y="65"/>
                  </a:cubicBezTo>
                  <a:close/>
                </a:path>
              </a:pathLst>
            </a:custGeom>
            <a:solidFill>
              <a:srgbClr val="F7EC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91" name="Freeform 69"/>
            <p:cNvSpPr>
              <a:spLocks/>
            </p:cNvSpPr>
            <p:nvPr/>
          </p:nvSpPr>
          <p:spPr bwMode="auto">
            <a:xfrm>
              <a:off x="5178425" y="3143250"/>
              <a:ext cx="608013" cy="690563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108" y="356"/>
                </a:cxn>
                <a:cxn ang="0">
                  <a:pos x="346" y="435"/>
                </a:cxn>
                <a:cxn ang="0">
                  <a:pos x="383" y="355"/>
                </a:cxn>
                <a:cxn ang="0">
                  <a:pos x="251" y="0"/>
                </a:cxn>
                <a:cxn ang="0">
                  <a:pos x="0" y="71"/>
                </a:cxn>
              </a:cxnLst>
              <a:rect l="0" t="0" r="r" b="b"/>
              <a:pathLst>
                <a:path w="383" h="435">
                  <a:moveTo>
                    <a:pt x="0" y="71"/>
                  </a:moveTo>
                  <a:lnTo>
                    <a:pt x="108" y="356"/>
                  </a:lnTo>
                  <a:lnTo>
                    <a:pt x="346" y="435"/>
                  </a:lnTo>
                  <a:lnTo>
                    <a:pt x="383" y="355"/>
                  </a:lnTo>
                  <a:lnTo>
                    <a:pt x="251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92" name="Freeform 70"/>
            <p:cNvSpPr>
              <a:spLocks/>
            </p:cNvSpPr>
            <p:nvPr/>
          </p:nvSpPr>
          <p:spPr bwMode="auto">
            <a:xfrm>
              <a:off x="5195888" y="3225800"/>
              <a:ext cx="612775" cy="574675"/>
            </a:xfrm>
            <a:custGeom>
              <a:avLst/>
              <a:gdLst/>
              <a:ahLst/>
              <a:cxnLst>
                <a:cxn ang="0">
                  <a:pos x="58" y="287"/>
                </a:cxn>
                <a:cxn ang="0">
                  <a:pos x="388" y="102"/>
                </a:cxn>
                <a:cxn ang="0">
                  <a:pos x="58" y="287"/>
                </a:cxn>
              </a:cxnLst>
              <a:rect l="0" t="0" r="r" b="b"/>
              <a:pathLst>
                <a:path w="451" h="422">
                  <a:moveTo>
                    <a:pt x="58" y="287"/>
                  </a:moveTo>
                  <a:cubicBezTo>
                    <a:pt x="0" y="162"/>
                    <a:pt x="342" y="0"/>
                    <a:pt x="388" y="102"/>
                  </a:cubicBezTo>
                  <a:cubicBezTo>
                    <a:pt x="451" y="239"/>
                    <a:pt x="120" y="422"/>
                    <a:pt x="58" y="287"/>
                  </a:cubicBez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93" name="Freeform 71"/>
            <p:cNvSpPr>
              <a:spLocks/>
            </p:cNvSpPr>
            <p:nvPr/>
          </p:nvSpPr>
          <p:spPr bwMode="auto">
            <a:xfrm>
              <a:off x="5187950" y="3171825"/>
              <a:ext cx="569913" cy="531813"/>
            </a:xfrm>
            <a:custGeom>
              <a:avLst/>
              <a:gdLst/>
              <a:ahLst/>
              <a:cxnLst>
                <a:cxn ang="0">
                  <a:pos x="54" y="266"/>
                </a:cxn>
                <a:cxn ang="0">
                  <a:pos x="360" y="94"/>
                </a:cxn>
                <a:cxn ang="0">
                  <a:pos x="54" y="266"/>
                </a:cxn>
              </a:cxnLst>
              <a:rect l="0" t="0" r="r" b="b"/>
              <a:pathLst>
                <a:path w="419" h="391">
                  <a:moveTo>
                    <a:pt x="54" y="266"/>
                  </a:moveTo>
                  <a:cubicBezTo>
                    <a:pt x="0" y="150"/>
                    <a:pt x="317" y="0"/>
                    <a:pt x="360" y="94"/>
                  </a:cubicBezTo>
                  <a:cubicBezTo>
                    <a:pt x="419" y="221"/>
                    <a:pt x="111" y="391"/>
                    <a:pt x="54" y="266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94" name="Freeform 72"/>
            <p:cNvSpPr>
              <a:spLocks/>
            </p:cNvSpPr>
            <p:nvPr/>
          </p:nvSpPr>
          <p:spPr bwMode="auto">
            <a:xfrm>
              <a:off x="5224463" y="3194050"/>
              <a:ext cx="609600" cy="661988"/>
            </a:xfrm>
            <a:custGeom>
              <a:avLst/>
              <a:gdLst/>
              <a:ahLst/>
              <a:cxnLst>
                <a:cxn ang="0">
                  <a:pos x="227" y="0"/>
                </a:cxn>
                <a:cxn ang="0">
                  <a:pos x="384" y="342"/>
                </a:cxn>
                <a:cxn ang="0">
                  <a:pos x="358" y="417"/>
                </a:cxn>
                <a:cxn ang="0">
                  <a:pos x="91" y="328"/>
                </a:cxn>
                <a:cxn ang="0">
                  <a:pos x="0" y="128"/>
                </a:cxn>
                <a:cxn ang="0">
                  <a:pos x="227" y="0"/>
                </a:cxn>
              </a:cxnLst>
              <a:rect l="0" t="0" r="r" b="b"/>
              <a:pathLst>
                <a:path w="384" h="417">
                  <a:moveTo>
                    <a:pt x="227" y="0"/>
                  </a:moveTo>
                  <a:lnTo>
                    <a:pt x="384" y="342"/>
                  </a:lnTo>
                  <a:lnTo>
                    <a:pt x="358" y="417"/>
                  </a:lnTo>
                  <a:lnTo>
                    <a:pt x="91" y="328"/>
                  </a:lnTo>
                  <a:lnTo>
                    <a:pt x="0" y="128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95" name="Freeform 73"/>
            <p:cNvSpPr>
              <a:spLocks/>
            </p:cNvSpPr>
            <p:nvPr/>
          </p:nvSpPr>
          <p:spPr bwMode="auto">
            <a:xfrm>
              <a:off x="5272088" y="3251200"/>
              <a:ext cx="557213" cy="542925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410" y="341"/>
                </a:cxn>
                <a:cxn ang="0">
                  <a:pos x="389" y="398"/>
                </a:cxn>
                <a:cxn ang="0">
                  <a:pos x="277" y="153"/>
                </a:cxn>
                <a:cxn ang="0">
                  <a:pos x="34" y="250"/>
                </a:cxn>
                <a:cxn ang="0">
                  <a:pos x="0" y="183"/>
                </a:cxn>
                <a:cxn ang="0">
                  <a:pos x="220" y="97"/>
                </a:cxn>
                <a:cxn ang="0">
                  <a:pos x="254" y="0"/>
                </a:cxn>
              </a:cxnLst>
              <a:rect l="0" t="0" r="r" b="b"/>
              <a:pathLst>
                <a:path w="410" h="398">
                  <a:moveTo>
                    <a:pt x="254" y="0"/>
                  </a:moveTo>
                  <a:cubicBezTo>
                    <a:pt x="410" y="341"/>
                    <a:pt x="410" y="341"/>
                    <a:pt x="410" y="341"/>
                  </a:cubicBezTo>
                  <a:cubicBezTo>
                    <a:pt x="389" y="398"/>
                    <a:pt x="389" y="398"/>
                    <a:pt x="389" y="398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34" y="250"/>
                    <a:pt x="34" y="250"/>
                    <a:pt x="34" y="25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81" y="188"/>
                    <a:pt x="156" y="175"/>
                    <a:pt x="220" y="97"/>
                  </a:cubicBezTo>
                  <a:cubicBezTo>
                    <a:pt x="245" y="66"/>
                    <a:pt x="252" y="34"/>
                    <a:pt x="254" y="0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96" name="Freeform 74"/>
            <p:cNvSpPr>
              <a:spLocks/>
            </p:cNvSpPr>
            <p:nvPr/>
          </p:nvSpPr>
          <p:spPr bwMode="auto">
            <a:xfrm>
              <a:off x="5260975" y="3298825"/>
              <a:ext cx="584200" cy="552450"/>
            </a:xfrm>
            <a:custGeom>
              <a:avLst/>
              <a:gdLst/>
              <a:ahLst/>
              <a:cxnLst>
                <a:cxn ang="0">
                  <a:pos x="306" y="0"/>
                </a:cxn>
                <a:cxn ang="0">
                  <a:pos x="430" y="270"/>
                </a:cxn>
                <a:cxn ang="0">
                  <a:pos x="382" y="406"/>
                </a:cxn>
                <a:cxn ang="0">
                  <a:pos x="57" y="297"/>
                </a:cxn>
                <a:cxn ang="0">
                  <a:pos x="0" y="172"/>
                </a:cxn>
                <a:cxn ang="0">
                  <a:pos x="186" y="129"/>
                </a:cxn>
                <a:cxn ang="0">
                  <a:pos x="306" y="0"/>
                </a:cxn>
              </a:cxnLst>
              <a:rect l="0" t="0" r="r" b="b"/>
              <a:pathLst>
                <a:path w="430" h="406">
                  <a:moveTo>
                    <a:pt x="306" y="0"/>
                  </a:moveTo>
                  <a:cubicBezTo>
                    <a:pt x="430" y="270"/>
                    <a:pt x="430" y="270"/>
                    <a:pt x="430" y="270"/>
                  </a:cubicBezTo>
                  <a:cubicBezTo>
                    <a:pt x="382" y="406"/>
                    <a:pt x="382" y="406"/>
                    <a:pt x="382" y="406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3" y="173"/>
                    <a:pt x="135" y="159"/>
                    <a:pt x="186" y="129"/>
                  </a:cubicBezTo>
                  <a:cubicBezTo>
                    <a:pt x="236" y="100"/>
                    <a:pt x="276" y="57"/>
                    <a:pt x="306" y="0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97" name="Freeform 75"/>
            <p:cNvSpPr>
              <a:spLocks/>
            </p:cNvSpPr>
            <p:nvPr/>
          </p:nvSpPr>
          <p:spPr bwMode="auto">
            <a:xfrm>
              <a:off x="5273675" y="3365500"/>
              <a:ext cx="747713" cy="633413"/>
            </a:xfrm>
            <a:custGeom>
              <a:avLst/>
              <a:gdLst/>
              <a:ahLst/>
              <a:cxnLst>
                <a:cxn ang="0">
                  <a:pos x="330" y="0"/>
                </a:cxn>
                <a:cxn ang="0">
                  <a:pos x="549" y="466"/>
                </a:cxn>
                <a:cxn ang="0">
                  <a:pos x="459" y="466"/>
                </a:cxn>
                <a:cxn ang="0">
                  <a:pos x="111" y="466"/>
                </a:cxn>
                <a:cxn ang="0">
                  <a:pos x="0" y="185"/>
                </a:cxn>
                <a:cxn ang="0">
                  <a:pos x="201" y="139"/>
                </a:cxn>
                <a:cxn ang="0">
                  <a:pos x="330" y="0"/>
                </a:cxn>
              </a:cxnLst>
              <a:rect l="0" t="0" r="r" b="b"/>
              <a:pathLst>
                <a:path w="549" h="466">
                  <a:moveTo>
                    <a:pt x="330" y="0"/>
                  </a:moveTo>
                  <a:cubicBezTo>
                    <a:pt x="549" y="466"/>
                    <a:pt x="549" y="466"/>
                    <a:pt x="549" y="466"/>
                  </a:cubicBezTo>
                  <a:cubicBezTo>
                    <a:pt x="459" y="466"/>
                    <a:pt x="459" y="466"/>
                    <a:pt x="459" y="466"/>
                  </a:cubicBezTo>
                  <a:cubicBezTo>
                    <a:pt x="111" y="466"/>
                    <a:pt x="111" y="466"/>
                    <a:pt x="111" y="46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79" y="187"/>
                    <a:pt x="146" y="171"/>
                    <a:pt x="201" y="139"/>
                  </a:cubicBezTo>
                  <a:cubicBezTo>
                    <a:pt x="255" y="108"/>
                    <a:pt x="298" y="61"/>
                    <a:pt x="330" y="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98" name="Freeform 76"/>
            <p:cNvSpPr>
              <a:spLocks/>
            </p:cNvSpPr>
            <p:nvPr/>
          </p:nvSpPr>
          <p:spPr bwMode="auto">
            <a:xfrm>
              <a:off x="4838700" y="2901950"/>
              <a:ext cx="393700" cy="471488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10" y="65"/>
                </a:cxn>
                <a:cxn ang="0">
                  <a:pos x="120" y="233"/>
                </a:cxn>
                <a:cxn ang="0">
                  <a:pos x="261" y="331"/>
                </a:cxn>
                <a:cxn ang="0">
                  <a:pos x="235" y="196"/>
                </a:cxn>
                <a:cxn ang="0">
                  <a:pos x="144" y="64"/>
                </a:cxn>
                <a:cxn ang="0">
                  <a:pos x="24" y="19"/>
                </a:cxn>
              </a:cxnLst>
              <a:rect l="0" t="0" r="r" b="b"/>
              <a:pathLst>
                <a:path w="289" h="346">
                  <a:moveTo>
                    <a:pt x="24" y="19"/>
                  </a:moveTo>
                  <a:cubicBezTo>
                    <a:pt x="8" y="28"/>
                    <a:pt x="0" y="49"/>
                    <a:pt x="10" y="65"/>
                  </a:cubicBezTo>
                  <a:cubicBezTo>
                    <a:pt x="120" y="233"/>
                    <a:pt x="120" y="233"/>
                    <a:pt x="120" y="233"/>
                  </a:cubicBezTo>
                  <a:cubicBezTo>
                    <a:pt x="138" y="260"/>
                    <a:pt x="232" y="346"/>
                    <a:pt x="261" y="331"/>
                  </a:cubicBezTo>
                  <a:cubicBezTo>
                    <a:pt x="289" y="315"/>
                    <a:pt x="253" y="223"/>
                    <a:pt x="235" y="196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14" y="20"/>
                    <a:pt x="59" y="0"/>
                    <a:pt x="24" y="19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99" name="Freeform 77"/>
            <p:cNvSpPr>
              <a:spLocks/>
            </p:cNvSpPr>
            <p:nvPr/>
          </p:nvSpPr>
          <p:spPr bwMode="auto">
            <a:xfrm>
              <a:off x="4849813" y="2960688"/>
              <a:ext cx="96838" cy="104775"/>
            </a:xfrm>
            <a:custGeom>
              <a:avLst/>
              <a:gdLst/>
              <a:ahLst/>
              <a:cxnLst>
                <a:cxn ang="0">
                  <a:pos x="38" y="77"/>
                </a:cxn>
                <a:cxn ang="0">
                  <a:pos x="71" y="36"/>
                </a:cxn>
                <a:cxn ang="0">
                  <a:pos x="0" y="16"/>
                </a:cxn>
                <a:cxn ang="0">
                  <a:pos x="38" y="77"/>
                </a:cxn>
              </a:cxnLst>
              <a:rect l="0" t="0" r="r" b="b"/>
              <a:pathLst>
                <a:path w="71" h="77">
                  <a:moveTo>
                    <a:pt x="38" y="77"/>
                  </a:moveTo>
                  <a:cubicBezTo>
                    <a:pt x="58" y="59"/>
                    <a:pt x="61" y="54"/>
                    <a:pt x="71" y="36"/>
                  </a:cubicBezTo>
                  <a:cubicBezTo>
                    <a:pt x="56" y="9"/>
                    <a:pt x="15" y="0"/>
                    <a:pt x="0" y="16"/>
                  </a:cubicBezTo>
                  <a:cubicBezTo>
                    <a:pt x="2" y="30"/>
                    <a:pt x="30" y="68"/>
                    <a:pt x="38" y="77"/>
                  </a:cubicBezTo>
                  <a:close/>
                </a:path>
              </a:pathLst>
            </a:custGeom>
            <a:solidFill>
              <a:srgbClr val="E0BF8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100" name="Freeform 78"/>
            <p:cNvSpPr>
              <a:spLocks/>
            </p:cNvSpPr>
            <p:nvPr/>
          </p:nvSpPr>
          <p:spPr bwMode="auto">
            <a:xfrm>
              <a:off x="4770438" y="2447925"/>
              <a:ext cx="874713" cy="1033463"/>
            </a:xfrm>
            <a:custGeom>
              <a:avLst/>
              <a:gdLst/>
              <a:ahLst/>
              <a:cxnLst>
                <a:cxn ang="0">
                  <a:pos x="142" y="67"/>
                </a:cxn>
                <a:cxn ang="0">
                  <a:pos x="200" y="217"/>
                </a:cxn>
                <a:cxn ang="0">
                  <a:pos x="311" y="211"/>
                </a:cxn>
                <a:cxn ang="0">
                  <a:pos x="416" y="188"/>
                </a:cxn>
                <a:cxn ang="0">
                  <a:pos x="523" y="190"/>
                </a:cxn>
                <a:cxn ang="0">
                  <a:pos x="615" y="422"/>
                </a:cxn>
                <a:cxn ang="0">
                  <a:pos x="598" y="672"/>
                </a:cxn>
                <a:cxn ang="0">
                  <a:pos x="489" y="685"/>
                </a:cxn>
                <a:cxn ang="0">
                  <a:pos x="346" y="714"/>
                </a:cxn>
                <a:cxn ang="0">
                  <a:pos x="247" y="627"/>
                </a:cxn>
                <a:cxn ang="0">
                  <a:pos x="33" y="109"/>
                </a:cxn>
                <a:cxn ang="0">
                  <a:pos x="142" y="67"/>
                </a:cxn>
              </a:cxnLst>
              <a:rect l="0" t="0" r="r" b="b"/>
              <a:pathLst>
                <a:path w="643" h="760">
                  <a:moveTo>
                    <a:pt x="142" y="67"/>
                  </a:moveTo>
                  <a:cubicBezTo>
                    <a:pt x="200" y="217"/>
                    <a:pt x="200" y="217"/>
                    <a:pt x="200" y="217"/>
                  </a:cubicBezTo>
                  <a:cubicBezTo>
                    <a:pt x="211" y="169"/>
                    <a:pt x="285" y="164"/>
                    <a:pt x="311" y="211"/>
                  </a:cubicBezTo>
                  <a:cubicBezTo>
                    <a:pt x="315" y="160"/>
                    <a:pt x="385" y="150"/>
                    <a:pt x="416" y="188"/>
                  </a:cubicBezTo>
                  <a:cubicBezTo>
                    <a:pt x="428" y="142"/>
                    <a:pt x="503" y="140"/>
                    <a:pt x="523" y="190"/>
                  </a:cubicBezTo>
                  <a:cubicBezTo>
                    <a:pt x="615" y="422"/>
                    <a:pt x="615" y="422"/>
                    <a:pt x="615" y="422"/>
                  </a:cubicBezTo>
                  <a:cubicBezTo>
                    <a:pt x="643" y="493"/>
                    <a:pt x="620" y="627"/>
                    <a:pt x="598" y="672"/>
                  </a:cubicBezTo>
                  <a:cubicBezTo>
                    <a:pt x="577" y="715"/>
                    <a:pt x="519" y="667"/>
                    <a:pt x="489" y="685"/>
                  </a:cubicBezTo>
                  <a:cubicBezTo>
                    <a:pt x="438" y="716"/>
                    <a:pt x="410" y="760"/>
                    <a:pt x="346" y="714"/>
                  </a:cubicBezTo>
                  <a:cubicBezTo>
                    <a:pt x="299" y="681"/>
                    <a:pt x="262" y="662"/>
                    <a:pt x="247" y="627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0" y="28"/>
                    <a:pt x="117" y="0"/>
                    <a:pt x="142" y="67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101" name="Freeform 79"/>
            <p:cNvSpPr>
              <a:spLocks/>
            </p:cNvSpPr>
            <p:nvPr/>
          </p:nvSpPr>
          <p:spPr bwMode="auto">
            <a:xfrm>
              <a:off x="4797425" y="2466975"/>
              <a:ext cx="158750" cy="147638"/>
            </a:xfrm>
            <a:custGeom>
              <a:avLst/>
              <a:gdLst/>
              <a:ahLst/>
              <a:cxnLst>
                <a:cxn ang="0">
                  <a:pos x="107" y="50"/>
                </a:cxn>
                <a:cxn ang="0">
                  <a:pos x="117" y="76"/>
                </a:cxn>
                <a:cxn ang="0">
                  <a:pos x="33" y="108"/>
                </a:cxn>
                <a:cxn ang="0">
                  <a:pos x="24" y="84"/>
                </a:cxn>
                <a:cxn ang="0">
                  <a:pos x="107" y="50"/>
                </a:cxn>
              </a:cxnLst>
              <a:rect l="0" t="0" r="r" b="b"/>
              <a:pathLst>
                <a:path w="117" h="108">
                  <a:moveTo>
                    <a:pt x="107" y="50"/>
                  </a:moveTo>
                  <a:cubicBezTo>
                    <a:pt x="117" y="76"/>
                    <a:pt x="117" y="76"/>
                    <a:pt x="117" y="76"/>
                  </a:cubicBezTo>
                  <a:cubicBezTo>
                    <a:pt x="97" y="93"/>
                    <a:pt x="66" y="106"/>
                    <a:pt x="33" y="108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0" y="24"/>
                    <a:pt x="87" y="0"/>
                    <a:pt x="107" y="50"/>
                  </a:cubicBezTo>
                  <a:close/>
                </a:path>
              </a:pathLst>
            </a:custGeom>
            <a:solidFill>
              <a:srgbClr val="F7EC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102" name="Freeform 80"/>
            <p:cNvSpPr>
              <a:spLocks noEditPoints="1"/>
            </p:cNvSpPr>
            <p:nvPr/>
          </p:nvSpPr>
          <p:spPr bwMode="auto">
            <a:xfrm>
              <a:off x="5043488" y="2690813"/>
              <a:ext cx="342900" cy="204788"/>
            </a:xfrm>
            <a:custGeom>
              <a:avLst/>
              <a:gdLst/>
              <a:ahLst/>
              <a:cxnLst>
                <a:cxn ang="0">
                  <a:pos x="252" y="89"/>
                </a:cxn>
                <a:cxn ang="0">
                  <a:pos x="219" y="1"/>
                </a:cxn>
                <a:cxn ang="0">
                  <a:pos x="216" y="9"/>
                </a:cxn>
                <a:cxn ang="0">
                  <a:pos x="207" y="0"/>
                </a:cxn>
                <a:cxn ang="0">
                  <a:pos x="252" y="89"/>
                </a:cxn>
                <a:cxn ang="0">
                  <a:pos x="43" y="136"/>
                </a:cxn>
                <a:cxn ang="0">
                  <a:pos x="44" y="134"/>
                </a:cxn>
                <a:cxn ang="0">
                  <a:pos x="50" y="150"/>
                </a:cxn>
                <a:cxn ang="0">
                  <a:pos x="43" y="136"/>
                </a:cxn>
                <a:cxn ang="0">
                  <a:pos x="104" y="29"/>
                </a:cxn>
                <a:cxn ang="0">
                  <a:pos x="106" y="25"/>
                </a:cxn>
                <a:cxn ang="0">
                  <a:pos x="111" y="32"/>
                </a:cxn>
                <a:cxn ang="0">
                  <a:pos x="112" y="22"/>
                </a:cxn>
                <a:cxn ang="0">
                  <a:pos x="152" y="124"/>
                </a:cxn>
                <a:cxn ang="0">
                  <a:pos x="104" y="29"/>
                </a:cxn>
                <a:cxn ang="0">
                  <a:pos x="106" y="25"/>
                </a:cxn>
                <a:cxn ang="0">
                  <a:pos x="104" y="29"/>
                </a:cxn>
                <a:cxn ang="0">
                  <a:pos x="97" y="15"/>
                </a:cxn>
                <a:cxn ang="0">
                  <a:pos x="106" y="25"/>
                </a:cxn>
                <a:cxn ang="0">
                  <a:pos x="44" y="134"/>
                </a:cxn>
                <a:cxn ang="0">
                  <a:pos x="43" y="136"/>
                </a:cxn>
                <a:cxn ang="0">
                  <a:pos x="0" y="38"/>
                </a:cxn>
                <a:cxn ang="0">
                  <a:pos x="0" y="37"/>
                </a:cxn>
                <a:cxn ang="0">
                  <a:pos x="5" y="25"/>
                </a:cxn>
                <a:cxn ang="0">
                  <a:pos x="44" y="134"/>
                </a:cxn>
              </a:cxnLst>
              <a:rect l="0" t="0" r="r" b="b"/>
              <a:pathLst>
                <a:path w="252" h="150">
                  <a:moveTo>
                    <a:pt x="252" y="89"/>
                  </a:moveTo>
                  <a:cubicBezTo>
                    <a:pt x="252" y="89"/>
                    <a:pt x="234" y="42"/>
                    <a:pt x="219" y="1"/>
                  </a:cubicBezTo>
                  <a:cubicBezTo>
                    <a:pt x="218" y="4"/>
                    <a:pt x="217" y="6"/>
                    <a:pt x="216" y="9"/>
                  </a:cubicBezTo>
                  <a:cubicBezTo>
                    <a:pt x="213" y="6"/>
                    <a:pt x="210" y="3"/>
                    <a:pt x="207" y="0"/>
                  </a:cubicBezTo>
                  <a:cubicBezTo>
                    <a:pt x="227" y="40"/>
                    <a:pt x="252" y="89"/>
                    <a:pt x="252" y="89"/>
                  </a:cubicBezTo>
                  <a:close/>
                  <a:moveTo>
                    <a:pt x="43" y="136"/>
                  </a:moveTo>
                  <a:cubicBezTo>
                    <a:pt x="44" y="134"/>
                    <a:pt x="44" y="134"/>
                    <a:pt x="44" y="134"/>
                  </a:cubicBezTo>
                  <a:cubicBezTo>
                    <a:pt x="48" y="144"/>
                    <a:pt x="50" y="150"/>
                    <a:pt x="50" y="150"/>
                  </a:cubicBezTo>
                  <a:cubicBezTo>
                    <a:pt x="50" y="150"/>
                    <a:pt x="47" y="145"/>
                    <a:pt x="43" y="136"/>
                  </a:cubicBezTo>
                  <a:close/>
                  <a:moveTo>
                    <a:pt x="104" y="29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8" y="27"/>
                    <a:pt x="109" y="30"/>
                    <a:pt x="111" y="32"/>
                  </a:cubicBezTo>
                  <a:cubicBezTo>
                    <a:pt x="111" y="29"/>
                    <a:pt x="111" y="25"/>
                    <a:pt x="112" y="22"/>
                  </a:cubicBezTo>
                  <a:cubicBezTo>
                    <a:pt x="130" y="68"/>
                    <a:pt x="152" y="124"/>
                    <a:pt x="152" y="124"/>
                  </a:cubicBezTo>
                  <a:cubicBezTo>
                    <a:pt x="152" y="124"/>
                    <a:pt x="124" y="70"/>
                    <a:pt x="104" y="29"/>
                  </a:cubicBezTo>
                  <a:close/>
                  <a:moveTo>
                    <a:pt x="106" y="25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1" y="24"/>
                    <a:pt x="99" y="19"/>
                    <a:pt x="97" y="15"/>
                  </a:cubicBezTo>
                  <a:cubicBezTo>
                    <a:pt x="100" y="18"/>
                    <a:pt x="103" y="21"/>
                    <a:pt x="106" y="25"/>
                  </a:cubicBezTo>
                  <a:close/>
                  <a:moveTo>
                    <a:pt x="44" y="134"/>
                  </a:moveTo>
                  <a:cubicBezTo>
                    <a:pt x="43" y="136"/>
                    <a:pt x="43" y="136"/>
                    <a:pt x="43" y="136"/>
                  </a:cubicBezTo>
                  <a:cubicBezTo>
                    <a:pt x="32" y="112"/>
                    <a:pt x="10" y="63"/>
                    <a:pt x="0" y="38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1" y="32"/>
                    <a:pt x="3" y="29"/>
                    <a:pt x="5" y="25"/>
                  </a:cubicBezTo>
                  <a:cubicBezTo>
                    <a:pt x="17" y="58"/>
                    <a:pt x="35" y="109"/>
                    <a:pt x="44" y="134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sp>
          <p:nvSpPr>
            <p:cNvPr id="103" name="Freeform 81"/>
            <p:cNvSpPr>
              <a:spLocks/>
            </p:cNvSpPr>
            <p:nvPr/>
          </p:nvSpPr>
          <p:spPr bwMode="auto">
            <a:xfrm>
              <a:off x="3201988" y="3257550"/>
              <a:ext cx="941388" cy="741363"/>
            </a:xfrm>
            <a:custGeom>
              <a:avLst/>
              <a:gdLst/>
              <a:ahLst/>
              <a:cxnLst>
                <a:cxn ang="0">
                  <a:pos x="407" y="0"/>
                </a:cxn>
                <a:cxn ang="0">
                  <a:pos x="0" y="545"/>
                </a:cxn>
                <a:cxn ang="0">
                  <a:pos x="229" y="544"/>
                </a:cxn>
                <a:cxn ang="0">
                  <a:pos x="474" y="545"/>
                </a:cxn>
                <a:cxn ang="0">
                  <a:pos x="692" y="263"/>
                </a:cxn>
                <a:cxn ang="0">
                  <a:pos x="503" y="169"/>
                </a:cxn>
                <a:cxn ang="0">
                  <a:pos x="407" y="0"/>
                </a:cxn>
              </a:cxnLst>
              <a:rect l="0" t="0" r="r" b="b"/>
              <a:pathLst>
                <a:path w="692" h="545">
                  <a:moveTo>
                    <a:pt x="407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229" y="544"/>
                    <a:pt x="229" y="544"/>
                    <a:pt x="229" y="544"/>
                  </a:cubicBezTo>
                  <a:cubicBezTo>
                    <a:pt x="474" y="545"/>
                    <a:pt x="474" y="545"/>
                    <a:pt x="474" y="545"/>
                  </a:cubicBezTo>
                  <a:cubicBezTo>
                    <a:pt x="692" y="263"/>
                    <a:pt x="692" y="263"/>
                    <a:pt x="692" y="263"/>
                  </a:cubicBezTo>
                  <a:cubicBezTo>
                    <a:pt x="613" y="245"/>
                    <a:pt x="550" y="214"/>
                    <a:pt x="503" y="169"/>
                  </a:cubicBezTo>
                  <a:cubicBezTo>
                    <a:pt x="457" y="125"/>
                    <a:pt x="425" y="68"/>
                    <a:pt x="407" y="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</p:grpSp>
      <p:grpSp>
        <p:nvGrpSpPr>
          <p:cNvPr id="104" name="Group 136"/>
          <p:cNvGrpSpPr/>
          <p:nvPr/>
        </p:nvGrpSpPr>
        <p:grpSpPr>
          <a:xfrm>
            <a:off x="5693936" y="2089944"/>
            <a:ext cx="963726" cy="589740"/>
            <a:chOff x="4174331" y="2401693"/>
            <a:chExt cx="963726" cy="589740"/>
          </a:xfrm>
        </p:grpSpPr>
        <p:sp>
          <p:nvSpPr>
            <p:cNvPr id="105" name="Freeform 53"/>
            <p:cNvSpPr>
              <a:spLocks/>
            </p:cNvSpPr>
            <p:nvPr/>
          </p:nvSpPr>
          <p:spPr bwMode="auto">
            <a:xfrm>
              <a:off x="4174331" y="2401693"/>
              <a:ext cx="963726" cy="589740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  <p:grpSp>
          <p:nvGrpSpPr>
            <p:cNvPr id="106" name="Group 100"/>
            <p:cNvGrpSpPr/>
            <p:nvPr/>
          </p:nvGrpSpPr>
          <p:grpSpPr>
            <a:xfrm>
              <a:off x="4520745" y="2583602"/>
              <a:ext cx="254000" cy="316022"/>
              <a:chOff x="747781" y="2347912"/>
              <a:chExt cx="273050" cy="339725"/>
            </a:xfrm>
            <a:solidFill>
              <a:sysClr val="windowText" lastClr="000000">
                <a:lumMod val="65000"/>
                <a:lumOff val="35000"/>
              </a:sysClr>
            </a:solidFill>
          </p:grpSpPr>
          <p:sp>
            <p:nvSpPr>
              <p:cNvPr id="107" name="Freeform 211"/>
              <p:cNvSpPr>
                <a:spLocks noEditPoints="1"/>
              </p:cNvSpPr>
              <p:nvPr/>
            </p:nvSpPr>
            <p:spPr bwMode="auto">
              <a:xfrm>
                <a:off x="825568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anose="02050604050505020204"/>
                </a:endParaRPr>
              </a:p>
            </p:txBody>
          </p:sp>
          <p:sp>
            <p:nvSpPr>
              <p:cNvPr id="108" name="Freeform 212"/>
              <p:cNvSpPr>
                <a:spLocks noEditPoints="1"/>
              </p:cNvSpPr>
              <p:nvPr/>
            </p:nvSpPr>
            <p:spPr bwMode="auto">
              <a:xfrm>
                <a:off x="747781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anose="02050604050505020204"/>
                </a:endParaRPr>
              </a:p>
            </p:txBody>
          </p:sp>
        </p:grpSp>
      </p:grpSp>
      <p:grpSp>
        <p:nvGrpSpPr>
          <p:cNvPr id="109" name="Group 134"/>
          <p:cNvGrpSpPr/>
          <p:nvPr/>
        </p:nvGrpSpPr>
        <p:grpSpPr>
          <a:xfrm>
            <a:off x="5821599" y="1413227"/>
            <a:ext cx="611266" cy="611266"/>
            <a:chOff x="4266367" y="1724975"/>
            <a:chExt cx="611266" cy="611266"/>
          </a:xfrm>
        </p:grpSpPr>
        <p:sp>
          <p:nvSpPr>
            <p:cNvPr id="110" name="Oval 62"/>
            <p:cNvSpPr>
              <a:spLocks noChangeAspect="1"/>
            </p:cNvSpPr>
            <p:nvPr/>
          </p:nvSpPr>
          <p:spPr>
            <a:xfrm>
              <a:off x="4266367" y="1724975"/>
              <a:ext cx="611266" cy="611266"/>
            </a:xfrm>
            <a:prstGeom prst="ellipse">
              <a:avLst/>
            </a:prstGeom>
            <a:solidFill>
              <a:srgbClr val="CCC893"/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8889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/>
                <a:ea typeface=""/>
                <a:cs typeface=""/>
              </a:endParaRPr>
            </a:p>
          </p:txBody>
        </p:sp>
        <p:sp>
          <p:nvSpPr>
            <p:cNvPr id="111" name="Freeform 70"/>
            <p:cNvSpPr>
              <a:spLocks noEditPoints="1"/>
            </p:cNvSpPr>
            <p:nvPr/>
          </p:nvSpPr>
          <p:spPr bwMode="auto">
            <a:xfrm>
              <a:off x="4419600" y="1868759"/>
              <a:ext cx="304800" cy="285599"/>
            </a:xfrm>
            <a:custGeom>
              <a:avLst/>
              <a:gdLst/>
              <a:ahLst/>
              <a:cxnLst>
                <a:cxn ang="0">
                  <a:pos x="59" y="51"/>
                </a:cxn>
                <a:cxn ang="0">
                  <a:pos x="56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7"/>
                </a:cxn>
                <a:cxn ang="0">
                  <a:pos x="20" y="37"/>
                </a:cxn>
                <a:cxn ang="0">
                  <a:pos x="25" y="41"/>
                </a:cxn>
                <a:cxn ang="0">
                  <a:pos x="29" y="43"/>
                </a:cxn>
                <a:cxn ang="0">
                  <a:pos x="34" y="41"/>
                </a:cxn>
                <a:cxn ang="0">
                  <a:pos x="39" y="37"/>
                </a:cxn>
                <a:cxn ang="0">
                  <a:pos x="56" y="37"/>
                </a:cxn>
                <a:cxn ang="0">
                  <a:pos x="59" y="40"/>
                </a:cxn>
                <a:cxn ang="0">
                  <a:pos x="59" y="51"/>
                </a:cxn>
                <a:cxn ang="0">
                  <a:pos x="47" y="22"/>
                </a:cxn>
                <a:cxn ang="0">
                  <a:pos x="31" y="38"/>
                </a:cxn>
                <a:cxn ang="0">
                  <a:pos x="29" y="39"/>
                </a:cxn>
                <a:cxn ang="0">
                  <a:pos x="28" y="3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3" y="18"/>
                </a:cxn>
                <a:cxn ang="0">
                  <a:pos x="23" y="18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36" y="18"/>
                </a:cxn>
                <a:cxn ang="0">
                  <a:pos x="45" y="18"/>
                </a:cxn>
                <a:cxn ang="0">
                  <a:pos x="48" y="20"/>
                </a:cxn>
                <a:cxn ang="0">
                  <a:pos x="47" y="22"/>
                </a:cxn>
                <a:cxn ang="0">
                  <a:pos x="43" y="46"/>
                </a:cxn>
                <a:cxn ang="0">
                  <a:pos x="41" y="48"/>
                </a:cxn>
                <a:cxn ang="0">
                  <a:pos x="43" y="50"/>
                </a:cxn>
                <a:cxn ang="0">
                  <a:pos x="45" y="48"/>
                </a:cxn>
                <a:cxn ang="0">
                  <a:pos x="43" y="46"/>
                </a:cxn>
                <a:cxn ang="0">
                  <a:pos x="52" y="46"/>
                </a:cxn>
                <a:cxn ang="0">
                  <a:pos x="50" y="48"/>
                </a:cxn>
                <a:cxn ang="0">
                  <a:pos x="52" y="50"/>
                </a:cxn>
                <a:cxn ang="0">
                  <a:pos x="55" y="48"/>
                </a:cxn>
                <a:cxn ang="0">
                  <a:pos x="52" y="46"/>
                </a:cxn>
              </a:cxnLst>
              <a:rect l="0" t="0" r="r" b="b"/>
              <a:pathLst>
                <a:path w="59" h="55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84ACB6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</p:grpSp>
      <p:grpSp>
        <p:nvGrpSpPr>
          <p:cNvPr id="112" name="Group 132"/>
          <p:cNvGrpSpPr/>
          <p:nvPr/>
        </p:nvGrpSpPr>
        <p:grpSpPr>
          <a:xfrm>
            <a:off x="7351902" y="2867936"/>
            <a:ext cx="611266" cy="611266"/>
            <a:chOff x="5832296" y="3179684"/>
            <a:chExt cx="611266" cy="611266"/>
          </a:xfrm>
        </p:grpSpPr>
        <p:sp>
          <p:nvSpPr>
            <p:cNvPr id="113" name="Oval 64"/>
            <p:cNvSpPr>
              <a:spLocks noChangeAspect="1"/>
            </p:cNvSpPr>
            <p:nvPr/>
          </p:nvSpPr>
          <p:spPr>
            <a:xfrm>
              <a:off x="5832296" y="3179684"/>
              <a:ext cx="611266" cy="611266"/>
            </a:xfrm>
            <a:prstGeom prst="ellipse">
              <a:avLst/>
            </a:prstGeom>
            <a:solidFill>
              <a:srgbClr val="6F8183"/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8889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/>
                <a:ea typeface=""/>
                <a:cs typeface=""/>
              </a:endParaRPr>
            </a:p>
          </p:txBody>
        </p:sp>
        <p:sp>
          <p:nvSpPr>
            <p:cNvPr id="114" name="Freeform 103"/>
            <p:cNvSpPr>
              <a:spLocks noEditPoints="1"/>
            </p:cNvSpPr>
            <p:nvPr/>
          </p:nvSpPr>
          <p:spPr bwMode="auto">
            <a:xfrm>
              <a:off x="6018867" y="3309994"/>
              <a:ext cx="238125" cy="35064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</p:grpSp>
      <p:grpSp>
        <p:nvGrpSpPr>
          <p:cNvPr id="115" name="Group 144"/>
          <p:cNvGrpSpPr/>
          <p:nvPr/>
        </p:nvGrpSpPr>
        <p:grpSpPr>
          <a:xfrm>
            <a:off x="4255669" y="2867936"/>
            <a:ext cx="611266" cy="611266"/>
            <a:chOff x="2700438" y="3208259"/>
            <a:chExt cx="611266" cy="611266"/>
          </a:xfrm>
        </p:grpSpPr>
        <p:sp>
          <p:nvSpPr>
            <p:cNvPr id="116" name="Oval 65"/>
            <p:cNvSpPr>
              <a:spLocks noChangeAspect="1"/>
            </p:cNvSpPr>
            <p:nvPr/>
          </p:nvSpPr>
          <p:spPr>
            <a:xfrm>
              <a:off x="2700438" y="3208259"/>
              <a:ext cx="611266" cy="611266"/>
            </a:xfrm>
            <a:prstGeom prst="ellipse">
              <a:avLst/>
            </a:prstGeom>
            <a:solidFill>
              <a:srgbClr val="949C6B"/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8889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/>
                <a:ea typeface=""/>
                <a:cs typeface=""/>
              </a:endParaRPr>
            </a:p>
          </p:txBody>
        </p:sp>
        <p:sp>
          <p:nvSpPr>
            <p:cNvPr id="117" name="Freeform 152"/>
            <p:cNvSpPr>
              <a:spLocks noChangeAspect="1" noEditPoints="1"/>
            </p:cNvSpPr>
            <p:nvPr/>
          </p:nvSpPr>
          <p:spPr bwMode="auto">
            <a:xfrm>
              <a:off x="2850082" y="3369737"/>
              <a:ext cx="311979" cy="288310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84ACB6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</p:grpSp>
      <p:grpSp>
        <p:nvGrpSpPr>
          <p:cNvPr id="118" name="Group 133"/>
          <p:cNvGrpSpPr/>
          <p:nvPr/>
        </p:nvGrpSpPr>
        <p:grpSpPr>
          <a:xfrm>
            <a:off x="6890830" y="1816475"/>
            <a:ext cx="611266" cy="611266"/>
            <a:chOff x="5335598" y="2128224"/>
            <a:chExt cx="611266" cy="611266"/>
          </a:xfrm>
        </p:grpSpPr>
        <p:sp>
          <p:nvSpPr>
            <p:cNvPr id="119" name="Oval 63"/>
            <p:cNvSpPr>
              <a:spLocks noChangeAspect="1"/>
            </p:cNvSpPr>
            <p:nvPr/>
          </p:nvSpPr>
          <p:spPr>
            <a:xfrm>
              <a:off x="5335598" y="2128224"/>
              <a:ext cx="611266" cy="611266"/>
            </a:xfrm>
            <a:prstGeom prst="ellipse">
              <a:avLst/>
            </a:prstGeom>
            <a:solidFill>
              <a:srgbClr val="967E96"/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8889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/>
                <a:ea typeface=""/>
                <a:cs typeface=""/>
              </a:endParaRPr>
            </a:p>
          </p:txBody>
        </p:sp>
        <p:sp>
          <p:nvSpPr>
            <p:cNvPr id="120" name="Freeform 52"/>
            <p:cNvSpPr>
              <a:spLocks noChangeAspect="1" noEditPoints="1"/>
            </p:cNvSpPr>
            <p:nvPr/>
          </p:nvSpPr>
          <p:spPr bwMode="auto">
            <a:xfrm>
              <a:off x="5507881" y="2290391"/>
              <a:ext cx="266700" cy="286933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84ACB6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</p:grpSp>
      <p:grpSp>
        <p:nvGrpSpPr>
          <p:cNvPr id="121" name="Group 135"/>
          <p:cNvGrpSpPr/>
          <p:nvPr/>
        </p:nvGrpSpPr>
        <p:grpSpPr>
          <a:xfrm>
            <a:off x="4752369" y="1816475"/>
            <a:ext cx="611266" cy="611266"/>
            <a:chOff x="3197137" y="2128224"/>
            <a:chExt cx="611266" cy="611266"/>
          </a:xfrm>
        </p:grpSpPr>
        <p:sp>
          <p:nvSpPr>
            <p:cNvPr id="122" name="Oval 66"/>
            <p:cNvSpPr>
              <a:spLocks noChangeAspect="1"/>
            </p:cNvSpPr>
            <p:nvPr/>
          </p:nvSpPr>
          <p:spPr>
            <a:xfrm>
              <a:off x="3197137" y="2128224"/>
              <a:ext cx="611266" cy="611266"/>
            </a:xfrm>
            <a:prstGeom prst="ellipse">
              <a:avLst/>
            </a:prstGeom>
            <a:solidFill>
              <a:srgbClr val="A54D74"/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8889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/>
                <a:ea typeface=""/>
                <a:cs typeface=""/>
              </a:endParaRPr>
            </a:p>
          </p:txBody>
        </p:sp>
        <p:sp>
          <p:nvSpPr>
            <p:cNvPr id="123" name="Freeform 193"/>
            <p:cNvSpPr>
              <a:spLocks noEditPoints="1"/>
            </p:cNvSpPr>
            <p:nvPr/>
          </p:nvSpPr>
          <p:spPr bwMode="auto">
            <a:xfrm>
              <a:off x="3336083" y="2267170"/>
              <a:ext cx="333375" cy="333375"/>
            </a:xfrm>
            <a:custGeom>
              <a:avLst/>
              <a:gdLst/>
              <a:ahLst/>
              <a:cxnLst>
                <a:cxn ang="0">
                  <a:pos x="81" y="37"/>
                </a:cxn>
                <a:cxn ang="0">
                  <a:pos x="38" y="80"/>
                </a:cxn>
                <a:cxn ang="0">
                  <a:pos x="21" y="77"/>
                </a:cxn>
                <a:cxn ang="0">
                  <a:pos x="0" y="124"/>
                </a:cxn>
                <a:cxn ang="0">
                  <a:pos x="38" y="167"/>
                </a:cxn>
                <a:cxn ang="0">
                  <a:pos x="1" y="210"/>
                </a:cxn>
                <a:cxn ang="0">
                  <a:pos x="21" y="257"/>
                </a:cxn>
                <a:cxn ang="0">
                  <a:pos x="38" y="253"/>
                </a:cxn>
                <a:cxn ang="0">
                  <a:pos x="81" y="297"/>
                </a:cxn>
                <a:cxn ang="0">
                  <a:pos x="78" y="314"/>
                </a:cxn>
                <a:cxn ang="0">
                  <a:pos x="125" y="334"/>
                </a:cxn>
                <a:cxn ang="0">
                  <a:pos x="168" y="297"/>
                </a:cxn>
                <a:cxn ang="0">
                  <a:pos x="210" y="334"/>
                </a:cxn>
                <a:cxn ang="0">
                  <a:pos x="258" y="314"/>
                </a:cxn>
                <a:cxn ang="0">
                  <a:pos x="254" y="297"/>
                </a:cxn>
                <a:cxn ang="0">
                  <a:pos x="297" y="253"/>
                </a:cxn>
                <a:cxn ang="0">
                  <a:pos x="315" y="257"/>
                </a:cxn>
                <a:cxn ang="0">
                  <a:pos x="335" y="210"/>
                </a:cxn>
                <a:cxn ang="0">
                  <a:pos x="297" y="167"/>
                </a:cxn>
                <a:cxn ang="0">
                  <a:pos x="335" y="124"/>
                </a:cxn>
                <a:cxn ang="0">
                  <a:pos x="315" y="77"/>
                </a:cxn>
                <a:cxn ang="0">
                  <a:pos x="297" y="80"/>
                </a:cxn>
                <a:cxn ang="0">
                  <a:pos x="254" y="37"/>
                </a:cxn>
                <a:cxn ang="0">
                  <a:pos x="258" y="20"/>
                </a:cxn>
                <a:cxn ang="0">
                  <a:pos x="210" y="0"/>
                </a:cxn>
                <a:cxn ang="0">
                  <a:pos x="168" y="37"/>
                </a:cxn>
                <a:cxn ang="0">
                  <a:pos x="125" y="0"/>
                </a:cxn>
                <a:cxn ang="0">
                  <a:pos x="78" y="20"/>
                </a:cxn>
                <a:cxn ang="0">
                  <a:pos x="81" y="37"/>
                </a:cxn>
                <a:cxn ang="0">
                  <a:pos x="168" y="60"/>
                </a:cxn>
                <a:cxn ang="0">
                  <a:pos x="274" y="167"/>
                </a:cxn>
                <a:cxn ang="0">
                  <a:pos x="168" y="274"/>
                </a:cxn>
                <a:cxn ang="0">
                  <a:pos x="61" y="167"/>
                </a:cxn>
                <a:cxn ang="0">
                  <a:pos x="168" y="60"/>
                </a:cxn>
              </a:cxnLst>
              <a:rect l="0" t="0" r="r" b="b"/>
              <a:pathLst>
                <a:path w="335" h="334">
                  <a:moveTo>
                    <a:pt x="81" y="37"/>
                  </a:moveTo>
                  <a:cubicBezTo>
                    <a:pt x="81" y="61"/>
                    <a:pt x="62" y="80"/>
                    <a:pt x="38" y="80"/>
                  </a:cubicBezTo>
                  <a:cubicBezTo>
                    <a:pt x="32" y="80"/>
                    <a:pt x="26" y="79"/>
                    <a:pt x="21" y="77"/>
                  </a:cubicBezTo>
                  <a:cubicBezTo>
                    <a:pt x="12" y="91"/>
                    <a:pt x="5" y="107"/>
                    <a:pt x="0" y="124"/>
                  </a:cubicBezTo>
                  <a:cubicBezTo>
                    <a:pt x="22" y="127"/>
                    <a:pt x="38" y="145"/>
                    <a:pt x="38" y="167"/>
                  </a:cubicBezTo>
                  <a:cubicBezTo>
                    <a:pt x="38" y="189"/>
                    <a:pt x="22" y="207"/>
                    <a:pt x="1" y="210"/>
                  </a:cubicBezTo>
                  <a:cubicBezTo>
                    <a:pt x="5" y="227"/>
                    <a:pt x="12" y="243"/>
                    <a:pt x="21" y="257"/>
                  </a:cubicBezTo>
                  <a:cubicBezTo>
                    <a:pt x="26" y="255"/>
                    <a:pt x="32" y="253"/>
                    <a:pt x="38" y="253"/>
                  </a:cubicBezTo>
                  <a:cubicBezTo>
                    <a:pt x="62" y="253"/>
                    <a:pt x="81" y="273"/>
                    <a:pt x="81" y="297"/>
                  </a:cubicBezTo>
                  <a:cubicBezTo>
                    <a:pt x="81" y="303"/>
                    <a:pt x="80" y="309"/>
                    <a:pt x="78" y="314"/>
                  </a:cubicBezTo>
                  <a:cubicBezTo>
                    <a:pt x="92" y="323"/>
                    <a:pt x="108" y="330"/>
                    <a:pt x="125" y="334"/>
                  </a:cubicBezTo>
                  <a:cubicBezTo>
                    <a:pt x="128" y="313"/>
                    <a:pt x="146" y="297"/>
                    <a:pt x="168" y="297"/>
                  </a:cubicBezTo>
                  <a:cubicBezTo>
                    <a:pt x="190" y="297"/>
                    <a:pt x="208" y="313"/>
                    <a:pt x="210" y="334"/>
                  </a:cubicBezTo>
                  <a:cubicBezTo>
                    <a:pt x="227" y="330"/>
                    <a:pt x="243" y="323"/>
                    <a:pt x="258" y="314"/>
                  </a:cubicBezTo>
                  <a:cubicBezTo>
                    <a:pt x="255" y="309"/>
                    <a:pt x="254" y="303"/>
                    <a:pt x="254" y="297"/>
                  </a:cubicBezTo>
                  <a:cubicBezTo>
                    <a:pt x="254" y="273"/>
                    <a:pt x="273" y="253"/>
                    <a:pt x="297" y="253"/>
                  </a:cubicBezTo>
                  <a:cubicBezTo>
                    <a:pt x="304" y="253"/>
                    <a:pt x="309" y="255"/>
                    <a:pt x="315" y="257"/>
                  </a:cubicBezTo>
                  <a:cubicBezTo>
                    <a:pt x="324" y="243"/>
                    <a:pt x="331" y="227"/>
                    <a:pt x="335" y="210"/>
                  </a:cubicBezTo>
                  <a:cubicBezTo>
                    <a:pt x="314" y="207"/>
                    <a:pt x="297" y="189"/>
                    <a:pt x="297" y="167"/>
                  </a:cubicBezTo>
                  <a:cubicBezTo>
                    <a:pt x="297" y="145"/>
                    <a:pt x="314" y="127"/>
                    <a:pt x="335" y="124"/>
                  </a:cubicBezTo>
                  <a:cubicBezTo>
                    <a:pt x="331" y="107"/>
                    <a:pt x="324" y="91"/>
                    <a:pt x="315" y="77"/>
                  </a:cubicBezTo>
                  <a:cubicBezTo>
                    <a:pt x="309" y="79"/>
                    <a:pt x="304" y="80"/>
                    <a:pt x="297" y="80"/>
                  </a:cubicBezTo>
                  <a:cubicBezTo>
                    <a:pt x="273" y="80"/>
                    <a:pt x="254" y="61"/>
                    <a:pt x="254" y="37"/>
                  </a:cubicBezTo>
                  <a:cubicBezTo>
                    <a:pt x="254" y="31"/>
                    <a:pt x="255" y="25"/>
                    <a:pt x="258" y="20"/>
                  </a:cubicBezTo>
                  <a:cubicBezTo>
                    <a:pt x="243" y="11"/>
                    <a:pt x="227" y="4"/>
                    <a:pt x="210" y="0"/>
                  </a:cubicBezTo>
                  <a:cubicBezTo>
                    <a:pt x="208" y="21"/>
                    <a:pt x="190" y="37"/>
                    <a:pt x="168" y="37"/>
                  </a:cubicBezTo>
                  <a:cubicBezTo>
                    <a:pt x="146" y="37"/>
                    <a:pt x="128" y="21"/>
                    <a:pt x="125" y="0"/>
                  </a:cubicBezTo>
                  <a:cubicBezTo>
                    <a:pt x="108" y="4"/>
                    <a:pt x="92" y="11"/>
                    <a:pt x="78" y="20"/>
                  </a:cubicBezTo>
                  <a:cubicBezTo>
                    <a:pt x="80" y="25"/>
                    <a:pt x="81" y="31"/>
                    <a:pt x="81" y="37"/>
                  </a:cubicBezTo>
                  <a:close/>
                  <a:moveTo>
                    <a:pt x="168" y="60"/>
                  </a:moveTo>
                  <a:cubicBezTo>
                    <a:pt x="227" y="60"/>
                    <a:pt x="274" y="108"/>
                    <a:pt x="274" y="167"/>
                  </a:cubicBezTo>
                  <a:cubicBezTo>
                    <a:pt x="274" y="226"/>
                    <a:pt x="227" y="274"/>
                    <a:pt x="168" y="274"/>
                  </a:cubicBezTo>
                  <a:cubicBezTo>
                    <a:pt x="109" y="274"/>
                    <a:pt x="61" y="226"/>
                    <a:pt x="61" y="167"/>
                  </a:cubicBezTo>
                  <a:cubicBezTo>
                    <a:pt x="61" y="108"/>
                    <a:pt x="109" y="60"/>
                    <a:pt x="168" y="6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</a:endParaRPr>
            </a:p>
          </p:txBody>
        </p:sp>
      </p:grpSp>
      <p:sp>
        <p:nvSpPr>
          <p:cNvPr id="130" name="五边形 129"/>
          <p:cNvSpPr/>
          <p:nvPr/>
        </p:nvSpPr>
        <p:spPr>
          <a:xfrm>
            <a:off x="-1" y="0"/>
            <a:ext cx="7315201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矛盾的普遍性与特殊性的</a:t>
            </a:r>
            <a:r>
              <a:rPr lang="zh-CN" altLang="en-US" sz="3200" b="1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辩证统一关系</a:t>
            </a:r>
            <a:endParaRPr lang="zh-CN" altLang="en-US" sz="3200" b="1" dirty="0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1861" y="1653314"/>
            <a:ext cx="29492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矛盾的普遍性和特殊性的关系，就是矛盾的共性和个性的关系。其共性是矛盾存在于一切过程中，并贯串于一切过程的始终，否认事物的矛盾就否认了一切。但是矛盾的共性，包含于一切个性之中，无个性即无共性。也可以说，普遍性存在于特殊性之中。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09861" y="103481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7E487F"/>
                </a:solidFill>
                <a:latin typeface="Kaiti SC" charset="-122"/>
                <a:ea typeface="Kaiti SC" charset="-122"/>
                <a:cs typeface="Kaiti SC" charset="-122"/>
              </a:rPr>
              <a:t>“共性与个性”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55180" y="1034810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7E487F"/>
                </a:solidFill>
                <a:latin typeface="Kaiti SC" charset="-122"/>
                <a:ea typeface="Kaiti SC" charset="-122"/>
                <a:cs typeface="Kaiti SC" charset="-122"/>
              </a:rPr>
              <a:t>“相互转化”</a:t>
            </a:r>
          </a:p>
        </p:txBody>
      </p:sp>
      <p:sp>
        <p:nvSpPr>
          <p:cNvPr id="6" name="矩形 5"/>
          <p:cNvSpPr/>
          <p:nvPr/>
        </p:nvSpPr>
        <p:spPr>
          <a:xfrm>
            <a:off x="8239214" y="1651379"/>
            <a:ext cx="26977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矛盾的普遍性和特殊性，二者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一定条件下相互转化。在一定场合为普遍性的东西，而在另一一定场合则变为特殊性。反之，在一定场合为特殊性的东西，而在另一一定场合则为普遍性。</a:t>
            </a:r>
          </a:p>
        </p:txBody>
      </p:sp>
      <p:sp>
        <p:nvSpPr>
          <p:cNvPr id="7" name="矩形 6"/>
          <p:cNvSpPr/>
          <p:nvPr/>
        </p:nvSpPr>
        <p:spPr>
          <a:xfrm>
            <a:off x="2507019" y="5092005"/>
            <a:ext cx="71691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任何现实存在的事物的矛盾都是共性和个性的有机统一，共性寓于个性之中，没有离开个性的共性，也没有离开共性的个性。</a:t>
            </a:r>
          </a:p>
        </p:txBody>
      </p:sp>
    </p:spTree>
    <p:extLst>
      <p:ext uri="{BB962C8B-B14F-4D97-AF65-F5344CB8AC3E}">
        <p14:creationId xmlns:p14="http://schemas.microsoft.com/office/powerpoint/2010/main" xmlns="" val="21389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1 Rectángulo"/>
          <p:cNvSpPr/>
          <p:nvPr/>
        </p:nvSpPr>
        <p:spPr>
          <a:xfrm>
            <a:off x="1486479" y="1552157"/>
            <a:ext cx="1789917" cy="792162"/>
          </a:xfrm>
          <a:prstGeom prst="parallelogram">
            <a:avLst/>
          </a:prstGeom>
          <a:solidFill>
            <a:srgbClr val="7E487F">
              <a:alpha val="96000"/>
            </a:srgbClr>
          </a:solidFill>
          <a:ln w="3810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案例</a:t>
            </a:r>
            <a:endParaRPr lang="es-ES" sz="3200" b="1" dirty="0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4410" y="2157693"/>
            <a:ext cx="9459038" cy="2328330"/>
          </a:xfrm>
          <a:prstGeom prst="rect">
            <a:avLst/>
          </a:prstGeom>
          <a:noFill/>
          <a:ln w="76200">
            <a:solidFill>
              <a:srgbClr val="7E487F">
                <a:alpha val="2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2078182" y="2601751"/>
            <a:ext cx="83158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7E487F"/>
              </a:buClr>
              <a:buFont typeface="HiraginoSans-W3" charset="-128"/>
              <a:buChar char="❖"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中国无产阶级革命的特殊性与普遍性有机统一：革命主体和革命方式；</a:t>
            </a:r>
          </a:p>
          <a:p>
            <a:pPr marL="457200" indent="-457200" algn="just">
              <a:buClr>
                <a:srgbClr val="7E487F"/>
              </a:buClr>
              <a:buFont typeface="HiraginoSans-W3" charset="-128"/>
              <a:buChar char="❖"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中国社会主义建设的普遍性与特殊性：文革过于强调普遍性忽视特殊性；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68465" y="1612248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7E487F"/>
                </a:solidFill>
                <a:latin typeface="Kaiti SC" charset="-122"/>
                <a:ea typeface="Kaiti SC" charset="-122"/>
                <a:cs typeface="Kaiti SC" charset="-122"/>
              </a:rPr>
              <a:t>中国社会主义与世界社会主义革命和建设解读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0"/>
            <a:ext cx="6139544" cy="605641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矛盾的普遍性与特殊性</a:t>
            </a:r>
            <a:r>
              <a:rPr lang="en-US" altLang="zh-CN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  <a:sym typeface="Arial" panose="020B0604020202020204" pitchFamily="34" charset="0"/>
              </a:rPr>
              <a:t>案例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1992" y="2218191"/>
            <a:ext cx="4364569" cy="2873368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9" name="图片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90575" y="5268090"/>
            <a:ext cx="1254344" cy="1149101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xmlns="" val="16406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五边形 7"/>
          <p:cNvSpPr/>
          <p:nvPr/>
        </p:nvSpPr>
        <p:spPr>
          <a:xfrm>
            <a:off x="0" y="0"/>
            <a:ext cx="2826328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>
                <a:latin typeface="Kaiti SC" charset="-122"/>
                <a:ea typeface="Kaiti SC" charset="-122"/>
                <a:cs typeface="Kaiti SC" charset="-122"/>
              </a:rPr>
              <a:t>思维与存在</a:t>
            </a:r>
            <a:endParaRPr kumimoji="1" lang="zh-CN" altLang="en-US" sz="32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6309" y="1469510"/>
            <a:ext cx="8224479" cy="830997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just"/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“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全部哲学，特别是近代哲学的重大的基本问题，是思维和存在的关系问题。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”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——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SC" charset="-122"/>
                <a:ea typeface="Kaiti SC" charset="-122"/>
                <a:cs typeface="Kaiti SC" charset="-122"/>
              </a:rPr>
              <a:t>恩格斯</a:t>
            </a:r>
          </a:p>
        </p:txBody>
      </p:sp>
      <p:grpSp>
        <p:nvGrpSpPr>
          <p:cNvPr id="12" name="组合 59"/>
          <p:cNvGrpSpPr/>
          <p:nvPr/>
        </p:nvGrpSpPr>
        <p:grpSpPr>
          <a:xfrm>
            <a:off x="598830" y="2504665"/>
            <a:ext cx="10959353" cy="3368958"/>
            <a:chOff x="1264428" y="1152525"/>
            <a:chExt cx="6847285" cy="2795588"/>
          </a:xfrm>
        </p:grpSpPr>
        <p:sp>
          <p:nvSpPr>
            <p:cNvPr id="13" name="圆角矩形 12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79442" y="454709"/>
            <a:ext cx="2514600" cy="2994154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17" name="矩形 16"/>
          <p:cNvSpPr/>
          <p:nvPr/>
        </p:nvSpPr>
        <p:spPr>
          <a:xfrm>
            <a:off x="1186402" y="2757195"/>
            <a:ext cx="97982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bg2">
                  <a:lumMod val="25000"/>
                </a:schemeClr>
              </a:buClr>
            </a:pPr>
            <a:r>
              <a:rPr lang="zh-CN" altLang="en-US" sz="2000" b="1" cap="none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哲学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的基本问题</a:t>
            </a:r>
            <a:r>
              <a:rPr lang="zh-CN" altLang="en-US" sz="2000" b="1" cap="none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就是思维与存在的关系问题，包含两方面内容：</a:t>
            </a:r>
          </a:p>
          <a:p>
            <a:pPr indent="-342900" algn="just">
              <a:lnSpc>
                <a:spcPct val="150000"/>
              </a:lnSpc>
              <a:buClr>
                <a:schemeClr val="bg2">
                  <a:lumMod val="25000"/>
                </a:schemeClr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rgbClr val="7E487F"/>
                </a:solidFill>
                <a:latin typeface="Kaiti SC" charset="-122"/>
                <a:ea typeface="Kaiti SC" charset="-122"/>
                <a:cs typeface="Kaiti SC" charset="-122"/>
              </a:rPr>
              <a:t>思维和存在何者为第一性的问题。（唯心主义哲学、唯物主义哲学）</a:t>
            </a:r>
          </a:p>
          <a:p>
            <a:pPr indent="-342900" algn="just">
              <a:lnSpc>
                <a:spcPct val="150000"/>
              </a:lnSpc>
              <a:buClr>
                <a:schemeClr val="bg2">
                  <a:lumMod val="25000"/>
                </a:schemeClr>
              </a:buClr>
              <a:buFont typeface="ZapfDingbatsITC" charset="0"/>
              <a:buChar char="✤"/>
            </a:pPr>
            <a:r>
              <a:rPr lang="zh-CN" altLang="en-US" sz="2000" b="1" dirty="0">
                <a:solidFill>
                  <a:srgbClr val="7E487F"/>
                </a:solidFill>
                <a:latin typeface="Kaiti SC" charset="-122"/>
                <a:ea typeface="Kaiti SC" charset="-122"/>
                <a:cs typeface="Kaiti SC" charset="-122"/>
              </a:rPr>
              <a:t>思维能否认识现实世界。（可知论、不可知论）</a:t>
            </a:r>
          </a:p>
        </p:txBody>
      </p:sp>
      <p:sp>
        <p:nvSpPr>
          <p:cNvPr id="18" name="矩形 17"/>
          <p:cNvSpPr/>
          <p:nvPr/>
        </p:nvSpPr>
        <p:spPr>
          <a:xfrm>
            <a:off x="1186402" y="4021491"/>
            <a:ext cx="9917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cap="none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很多时候，这种划分哲学流派的原则被教条化，使得人们对于唯物主义和唯心主义的理解过于僵化，从而把哲学变得兴味索然，甚至成为人群争斗的工具。</a:t>
            </a:r>
            <a:r>
              <a:rPr lang="en-US" altLang="zh-CN" b="1" cap="none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/>
            </a:r>
            <a:br>
              <a:rPr lang="en-US" altLang="zh-CN" b="1" cap="none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</a:br>
            <a:r>
              <a:rPr lang="zh-CN" altLang="en-US" b="1" cap="none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客观来说，唯物主义和唯心主义的主张并没有分出高低，没有谁真正掌握了最终的真理，甚至在某种意义上，唯心主义的一些主张由于更加贴近人的直观感受，更彰显人的主体意识，因而更显得鲜活</a:t>
            </a:r>
            <a:r>
              <a:rPr lang="zh-CN" altLang="en-US" cap="none" dirty="0">
                <a:latin typeface="宋体" charset="0"/>
                <a:ea typeface="宋体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00309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9"/>
          <p:cNvSpPr>
            <a:spLocks noChangeArrowheads="1"/>
          </p:cNvSpPr>
          <p:nvPr/>
        </p:nvSpPr>
        <p:spPr bwMode="auto">
          <a:xfrm>
            <a:off x="1376432" y="2980195"/>
            <a:ext cx="591998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9pPr>
          </a:lstStyle>
          <a:p>
            <a:pPr eaLnBrk="1" hangingPunct="1"/>
            <a:r>
              <a:rPr lang="zh-CN" altLang="en-US" sz="8000" dirty="0">
                <a:solidFill>
                  <a:srgbClr val="6A005F"/>
                </a:solidFill>
                <a:latin typeface="华康俪金黑W8(P)" charset="0"/>
                <a:ea typeface="华康俪金黑W8(P)" charset="0"/>
                <a:cs typeface="华康俪金黑W8(P)" charset="0"/>
              </a:rPr>
              <a:t>谢谢观看！</a:t>
            </a:r>
          </a:p>
        </p:txBody>
      </p:sp>
      <p:grpSp>
        <p:nvGrpSpPr>
          <p:cNvPr id="7" name="组合 23"/>
          <p:cNvGrpSpPr>
            <a:grpSpLocks/>
          </p:cNvGrpSpPr>
          <p:nvPr/>
        </p:nvGrpSpPr>
        <p:grpSpPr bwMode="auto">
          <a:xfrm>
            <a:off x="-138114" y="4672470"/>
            <a:ext cx="12476575" cy="2190294"/>
            <a:chOff x="-200025" y="5236596"/>
            <a:chExt cx="12534900" cy="162140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-1163" t="-5069" r="-973" b="28208"/>
            <a:stretch/>
          </p:blipFill>
          <p:spPr>
            <a:xfrm>
              <a:off x="-200025" y="5236596"/>
              <a:ext cx="12534900" cy="1621404"/>
            </a:xfrm>
            <a:custGeom>
              <a:avLst/>
              <a:gdLst>
                <a:gd name="connsiteX0" fmla="*/ 0 w 12534900"/>
                <a:gd name="connsiteY0" fmla="*/ 0 h 1621404"/>
                <a:gd name="connsiteX1" fmla="*/ 12534900 w 12534900"/>
                <a:gd name="connsiteY1" fmla="*/ 0 h 1621404"/>
                <a:gd name="connsiteX2" fmla="*/ 12534900 w 12534900"/>
                <a:gd name="connsiteY2" fmla="*/ 1621404 h 1621404"/>
                <a:gd name="connsiteX3" fmla="*/ 0 w 12534900"/>
                <a:gd name="connsiteY3" fmla="*/ 1621404 h 162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34900" h="1621404">
                  <a:moveTo>
                    <a:pt x="0" y="0"/>
                  </a:moveTo>
                  <a:lnTo>
                    <a:pt x="12534900" y="0"/>
                  </a:lnTo>
                  <a:lnTo>
                    <a:pt x="12534900" y="1621404"/>
                  </a:lnTo>
                  <a:lnTo>
                    <a:pt x="0" y="1621404"/>
                  </a:lnTo>
                  <a:close/>
                </a:path>
              </a:pathLst>
            </a:custGeom>
          </p:spPr>
        </p:pic>
        <p:sp>
          <p:nvSpPr>
            <p:cNvPr id="9" name="矩形 8"/>
            <p:cNvSpPr/>
            <p:nvPr/>
          </p:nvSpPr>
          <p:spPr>
            <a:xfrm>
              <a:off x="5042604" y="5734570"/>
              <a:ext cx="101585" cy="133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95978" y="5734570"/>
              <a:ext cx="99594" cy="133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47361" y="5734570"/>
              <a:ext cx="101586" cy="133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5278438" y="0"/>
            <a:ext cx="6913562" cy="1014413"/>
          </a:xfrm>
          <a:prstGeom prst="rect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4612" b="27318"/>
          <a:stretch/>
        </p:blipFill>
        <p:spPr>
          <a:xfrm>
            <a:off x="-9053" y="0"/>
            <a:ext cx="12201053" cy="3424750"/>
          </a:xfrm>
          <a:custGeom>
            <a:avLst/>
            <a:gdLst>
              <a:gd name="connsiteX0" fmla="*/ 857061 w 12192000"/>
              <a:gd name="connsiteY0" fmla="*/ 0 h 3422209"/>
              <a:gd name="connsiteX1" fmla="*/ 7429877 w 12192000"/>
              <a:gd name="connsiteY1" fmla="*/ 9053 h 3422209"/>
              <a:gd name="connsiteX2" fmla="*/ 12182946 w 12192000"/>
              <a:gd name="connsiteY2" fmla="*/ 126748 h 3422209"/>
              <a:gd name="connsiteX3" fmla="*/ 12192000 w 12192000"/>
              <a:gd name="connsiteY3" fmla="*/ 3422209 h 3422209"/>
              <a:gd name="connsiteX4" fmla="*/ 0 w 12192000"/>
              <a:gd name="connsiteY4" fmla="*/ 1622352 h 3422209"/>
              <a:gd name="connsiteX5" fmla="*/ 0 w 12192000"/>
              <a:gd name="connsiteY5" fmla="*/ 419602 h 342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422209">
                <a:moveTo>
                  <a:pt x="857061" y="0"/>
                </a:moveTo>
                <a:lnTo>
                  <a:pt x="7429877" y="9053"/>
                </a:lnTo>
                <a:lnTo>
                  <a:pt x="12182946" y="126748"/>
                </a:lnTo>
                <a:lnTo>
                  <a:pt x="12192000" y="3422209"/>
                </a:lnTo>
                <a:lnTo>
                  <a:pt x="0" y="1622352"/>
                </a:lnTo>
                <a:lnTo>
                  <a:pt x="0" y="419602"/>
                </a:lnTo>
                <a:close/>
              </a:path>
            </a:pathLst>
          </a:custGeom>
        </p:spPr>
      </p:pic>
      <p:sp>
        <p:nvSpPr>
          <p:cNvPr id="14" name="直角三角形 13"/>
          <p:cNvSpPr/>
          <p:nvPr/>
        </p:nvSpPr>
        <p:spPr>
          <a:xfrm flipV="1">
            <a:off x="0" y="0"/>
            <a:ext cx="3032125" cy="2706688"/>
          </a:xfrm>
          <a:prstGeom prst="rtTriangle">
            <a:avLst/>
          </a:prstGeom>
          <a:solidFill>
            <a:srgbClr val="6A005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5" name="直接连接符 17"/>
          <p:cNvCxnSpPr>
            <a:cxnSpLocks/>
          </p:cNvCxnSpPr>
          <p:nvPr/>
        </p:nvCxnSpPr>
        <p:spPr>
          <a:xfrm flipH="1">
            <a:off x="1046072" y="1992886"/>
            <a:ext cx="33511" cy="1941337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8"/>
          <p:cNvCxnSpPr/>
          <p:nvPr/>
        </p:nvCxnSpPr>
        <p:spPr>
          <a:xfrm flipV="1">
            <a:off x="626835" y="2818518"/>
            <a:ext cx="4705077" cy="4984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1674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-1" y="0"/>
            <a:ext cx="2458193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 dirty="0">
                <a:latin typeface="Kaiti SC" charset="-122"/>
                <a:ea typeface="Kaiti SC" charset="-122"/>
                <a:cs typeface="Kaiti SC" charset="-122"/>
              </a:rPr>
              <a:t>世界本原</a:t>
            </a:r>
          </a:p>
        </p:txBody>
      </p:sp>
      <p:sp>
        <p:nvSpPr>
          <p:cNvPr id="5" name="矩形 4"/>
          <p:cNvSpPr/>
          <p:nvPr/>
        </p:nvSpPr>
        <p:spPr>
          <a:xfrm>
            <a:off x="4080744" y="1022622"/>
            <a:ext cx="51875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cap="none" dirty="0">
                <a:latin typeface="Kaiti SC" charset="-122"/>
                <a:ea typeface="Kaiti SC" charset="-122"/>
                <a:cs typeface="Kaiti SC" charset="-122"/>
              </a:rPr>
              <a:t>世界的本原到底在哪里？</a:t>
            </a:r>
            <a:endParaRPr lang="zh-CN" altLang="en-US" sz="3200" dirty="0">
              <a:latin typeface="Kaiti SC" charset="-122"/>
              <a:ea typeface="Kaiti SC" charset="-122"/>
              <a:cs typeface="Kaiti SC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9665" y="2589664"/>
            <a:ext cx="4201128" cy="3415552"/>
          </a:xfrm>
          <a:prstGeom prst="rect">
            <a:avLst/>
          </a:prstGeom>
          <a:effectLst>
            <a:softEdge rad="736600"/>
          </a:effectLst>
        </p:spPr>
      </p:pic>
      <p:sp>
        <p:nvSpPr>
          <p:cNvPr id="10" name="矩形 9"/>
          <p:cNvSpPr/>
          <p:nvPr/>
        </p:nvSpPr>
        <p:spPr>
          <a:xfrm>
            <a:off x="1092529" y="1857266"/>
            <a:ext cx="9999023" cy="3792070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30895" y="1952672"/>
            <a:ext cx="74373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Kaiti SC" charset="-122"/>
                <a:ea typeface="Kaiti SC" charset="-122"/>
                <a:cs typeface="Kaiti SC" charset="-122"/>
              </a:rPr>
              <a:t>陆象山</a:t>
            </a:r>
            <a:r>
              <a:rPr lang="zh-CN" altLang="en-US" sz="2400" b="1" i="0" dirty="0">
                <a:solidFill>
                  <a:schemeClr val="bg2">
                    <a:lumMod val="25000"/>
                  </a:schemeClr>
                </a:solidFill>
                <a:effectLst/>
                <a:latin typeface="Kaiti SC" charset="-122"/>
                <a:ea typeface="Kaiti SC" charset="-122"/>
                <a:cs typeface="Kaiti SC" charset="-122"/>
              </a:rPr>
              <a:t>说：“宇宙便是吾心，吾心即是宇宙”；</a:t>
            </a:r>
          </a:p>
          <a:p>
            <a:pPr>
              <a:lnSpc>
                <a:spcPct val="150000"/>
              </a:lnSpc>
            </a:pPr>
            <a:r>
              <a:rPr lang="zh-CN" altLang="en-US" sz="2400" b="1" i="0" dirty="0">
                <a:solidFill>
                  <a:schemeClr val="bg2">
                    <a:lumMod val="25000"/>
                  </a:schemeClr>
                </a:solidFill>
                <a:effectLst/>
                <a:latin typeface="Kaiti SC" charset="-122"/>
                <a:ea typeface="Kaiti SC" charset="-122"/>
                <a:cs typeface="Kaiti SC" charset="-122"/>
              </a:rPr>
              <a:t>王阳明说：“心外无物”；</a:t>
            </a:r>
          </a:p>
          <a:p>
            <a:pPr>
              <a:lnSpc>
                <a:spcPct val="150000"/>
              </a:lnSpc>
            </a:pPr>
            <a:r>
              <a:rPr lang="zh-CN" altLang="en-US" sz="2400" b="1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Kaiti SC" charset="-122"/>
                <a:ea typeface="Kaiti SC" charset="-122"/>
                <a:cs typeface="Kaiti SC" charset="-122"/>
              </a:rPr>
              <a:t>贝克莱</a:t>
            </a:r>
            <a:r>
              <a:rPr lang="zh-CN" altLang="en-US" sz="2400" b="1" i="0" dirty="0">
                <a:solidFill>
                  <a:schemeClr val="bg2">
                    <a:lumMod val="25000"/>
                  </a:schemeClr>
                </a:solidFill>
                <a:effectLst/>
                <a:latin typeface="Kaiti SC" charset="-122"/>
                <a:ea typeface="Kaiti SC" charset="-122"/>
                <a:cs typeface="Kaiti SC" charset="-122"/>
              </a:rPr>
              <a:t>说：“物质是观念的集合”，“存在即是被感知”；</a:t>
            </a:r>
          </a:p>
          <a:p>
            <a:pPr>
              <a:lnSpc>
                <a:spcPct val="150000"/>
              </a:lnSpc>
            </a:pPr>
            <a:r>
              <a:rPr lang="zh-CN" altLang="en-US" sz="2400" b="1" i="0" dirty="0">
                <a:solidFill>
                  <a:schemeClr val="bg2">
                    <a:lumMod val="25000"/>
                  </a:schemeClr>
                </a:solidFill>
                <a:effectLst/>
                <a:latin typeface="Kaiti SC" charset="-122"/>
                <a:ea typeface="Kaiti SC" charset="-122"/>
                <a:cs typeface="Kaiti SC" charset="-122"/>
              </a:rPr>
              <a:t>马赫说：“物是感觉的复合”；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杜威说：“世界是我的观念，我的活动，我的经验”；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霍金：宇宙大爆炸与时间的奇点；</a:t>
            </a:r>
            <a:r>
              <a:rPr lang="en-US" altLang="zh-CN" sz="2400" b="1" cap="none" dirty="0">
                <a:solidFill>
                  <a:srgbClr val="2F2F2F"/>
                </a:solidFill>
                <a:latin typeface="宋体" charset="0"/>
                <a:ea typeface="宋体" charset="0"/>
              </a:rPr>
              <a:t/>
            </a:r>
            <a:br>
              <a:rPr lang="en-US" altLang="zh-CN" sz="2400" b="1" cap="none" dirty="0">
                <a:solidFill>
                  <a:srgbClr val="2F2F2F"/>
                </a:solidFill>
                <a:latin typeface="宋体" charset="0"/>
                <a:ea typeface="宋体" charset="0"/>
              </a:rPr>
            </a:b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678" y="4241350"/>
            <a:ext cx="2612572" cy="2119745"/>
          </a:xfrm>
          <a:prstGeom prst="rect">
            <a:avLst/>
          </a:prstGeom>
          <a:noFill/>
          <a:ln>
            <a:noFill/>
          </a:ln>
          <a:effectLst>
            <a:softEdge rad="7874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7282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" y="0"/>
            <a:ext cx="2458193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 dirty="0">
                <a:latin typeface="Kaiti SC" charset="-122"/>
                <a:ea typeface="Kaiti SC" charset="-122"/>
                <a:cs typeface="Kaiti SC" charset="-122"/>
              </a:rPr>
              <a:t>世界本原</a:t>
            </a:r>
          </a:p>
        </p:txBody>
      </p:sp>
      <p:grpSp>
        <p:nvGrpSpPr>
          <p:cNvPr id="6" name="组合 59"/>
          <p:cNvGrpSpPr/>
          <p:nvPr/>
        </p:nvGrpSpPr>
        <p:grpSpPr>
          <a:xfrm>
            <a:off x="673612" y="2140501"/>
            <a:ext cx="10959353" cy="3368958"/>
            <a:chOff x="1264428" y="1152525"/>
            <a:chExt cx="6847285" cy="2795588"/>
          </a:xfrm>
        </p:grpSpPr>
        <p:sp>
          <p:nvSpPr>
            <p:cNvPr id="7" name="圆角矩形 6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" name="圆角矩形 7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70246" y="813924"/>
            <a:ext cx="3441700" cy="1930400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11" name="矩形 10"/>
          <p:cNvSpPr/>
          <p:nvPr/>
        </p:nvSpPr>
        <p:spPr>
          <a:xfrm>
            <a:off x="3214761" y="1335516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马克思：世界是物质的。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365860" y="2740067"/>
            <a:ext cx="967838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 马克思主义哲学所强调的唯物性质不是抽象意义上的一种表达，更非是形而上学式的逻辑追求，其真正的立足点在于实践。在实践的意义上，唯物主义是我们唯一的选择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(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物质既是实践的前提也是实践的对象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)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，甚至是一切有价值学说的交融平台。在这里，物质第一性是当然的前提，世界可知是人类积极求生存和发展的一种乐观表达。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/>
            </a:r>
            <a:b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</a:b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以往的哲学家们只是用不同的方式解释世界，而问题在于改变世界。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——&lt;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费尔巴哈提纲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&gt;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467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393382" y="0"/>
            <a:ext cx="2798618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任意多边形 24"/>
          <p:cNvSpPr/>
          <p:nvPr/>
        </p:nvSpPr>
        <p:spPr>
          <a:xfrm rot="1177648" flipH="1" flipV="1">
            <a:off x="7511868" y="-452471"/>
            <a:ext cx="5526256" cy="8503707"/>
          </a:xfrm>
          <a:custGeom>
            <a:avLst/>
            <a:gdLst>
              <a:gd name="connsiteX0" fmla="*/ 5774280 w 5774280"/>
              <a:gd name="connsiteY0" fmla="*/ 7275353 h 8476540"/>
              <a:gd name="connsiteX1" fmla="*/ 2333635 w 5774280"/>
              <a:gd name="connsiteY1" fmla="*/ 8476540 h 8476540"/>
              <a:gd name="connsiteX2" fmla="*/ 2333635 w 5774280"/>
              <a:gd name="connsiteY2" fmla="*/ 1218479 h 8476540"/>
              <a:gd name="connsiteX3" fmla="*/ 5450 w 5774280"/>
              <a:gd name="connsiteY3" fmla="*/ 2031288 h 8476540"/>
              <a:gd name="connsiteX4" fmla="*/ 0 w 5774280"/>
              <a:gd name="connsiteY4" fmla="*/ 2015898 h 8476540"/>
              <a:gd name="connsiteX5" fmla="*/ 5774279 w 5774280"/>
              <a:gd name="connsiteY5" fmla="*/ 0 h 8476540"/>
              <a:gd name="connsiteX6" fmla="*/ 5774280 w 5774280"/>
              <a:gd name="connsiteY6" fmla="*/ 7275353 h 847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74280" h="8476540">
                <a:moveTo>
                  <a:pt x="5774280" y="7275353"/>
                </a:moveTo>
                <a:lnTo>
                  <a:pt x="2333635" y="8476540"/>
                </a:lnTo>
                <a:lnTo>
                  <a:pt x="2333635" y="1218479"/>
                </a:lnTo>
                <a:lnTo>
                  <a:pt x="5450" y="2031288"/>
                </a:lnTo>
                <a:lnTo>
                  <a:pt x="0" y="2015898"/>
                </a:lnTo>
                <a:lnTo>
                  <a:pt x="5774279" y="0"/>
                </a:lnTo>
                <a:lnTo>
                  <a:pt x="5774280" y="7275353"/>
                </a:lnTo>
                <a:close/>
              </a:path>
            </a:pathLst>
          </a:custGeom>
          <a:solidFill>
            <a:srgbClr val="7E487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椭圆 10"/>
          <p:cNvSpPr/>
          <p:nvPr/>
        </p:nvSpPr>
        <p:spPr>
          <a:xfrm>
            <a:off x="8921384" y="2874459"/>
            <a:ext cx="943996" cy="924923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Freeform 23"/>
          <p:cNvSpPr>
            <a:spLocks noEditPoints="1"/>
          </p:cNvSpPr>
          <p:nvPr/>
        </p:nvSpPr>
        <p:spPr bwMode="auto">
          <a:xfrm rot="2266971">
            <a:off x="9168037" y="2954179"/>
            <a:ext cx="450690" cy="765480"/>
          </a:xfrm>
          <a:custGeom>
            <a:avLst/>
            <a:gdLst>
              <a:gd name="T0" fmla="*/ 311 w 386"/>
              <a:gd name="T1" fmla="*/ 518 h 558"/>
              <a:gd name="T2" fmla="*/ 283 w 386"/>
              <a:gd name="T3" fmla="*/ 447 h 558"/>
              <a:gd name="T4" fmla="*/ 320 w 386"/>
              <a:gd name="T5" fmla="*/ 275 h 558"/>
              <a:gd name="T6" fmla="*/ 386 w 386"/>
              <a:gd name="T7" fmla="*/ 355 h 558"/>
              <a:gd name="T8" fmla="*/ 311 w 386"/>
              <a:gd name="T9" fmla="*/ 518 h 558"/>
              <a:gd name="T10" fmla="*/ 129 w 386"/>
              <a:gd name="T11" fmla="*/ 479 h 558"/>
              <a:gd name="T12" fmla="*/ 84 w 386"/>
              <a:gd name="T13" fmla="*/ 278 h 558"/>
              <a:gd name="T14" fmla="*/ 92 w 386"/>
              <a:gd name="T15" fmla="*/ 207 h 558"/>
              <a:gd name="T16" fmla="*/ 294 w 386"/>
              <a:gd name="T17" fmla="*/ 207 h 558"/>
              <a:gd name="T18" fmla="*/ 301 w 386"/>
              <a:gd name="T19" fmla="*/ 278 h 558"/>
              <a:gd name="T20" fmla="*/ 257 w 386"/>
              <a:gd name="T21" fmla="*/ 479 h 558"/>
              <a:gd name="T22" fmla="*/ 129 w 386"/>
              <a:gd name="T23" fmla="*/ 479 h 558"/>
              <a:gd name="T24" fmla="*/ 193 w 386"/>
              <a:gd name="T25" fmla="*/ 239 h 558"/>
              <a:gd name="T26" fmla="*/ 152 w 386"/>
              <a:gd name="T27" fmla="*/ 280 h 558"/>
              <a:gd name="T28" fmla="*/ 193 w 386"/>
              <a:gd name="T29" fmla="*/ 321 h 558"/>
              <a:gd name="T30" fmla="*/ 234 w 386"/>
              <a:gd name="T31" fmla="*/ 280 h 558"/>
              <a:gd name="T32" fmla="*/ 193 w 386"/>
              <a:gd name="T33" fmla="*/ 239 h 558"/>
              <a:gd name="T34" fmla="*/ 184 w 386"/>
              <a:gd name="T35" fmla="*/ 56 h 558"/>
              <a:gd name="T36" fmla="*/ 184 w 386"/>
              <a:gd name="T37" fmla="*/ 0 h 558"/>
              <a:gd name="T38" fmla="*/ 200 w 386"/>
              <a:gd name="T39" fmla="*/ 0 h 558"/>
              <a:gd name="T40" fmla="*/ 200 w 386"/>
              <a:gd name="T41" fmla="*/ 54 h 558"/>
              <a:gd name="T42" fmla="*/ 290 w 386"/>
              <a:gd name="T43" fmla="*/ 191 h 558"/>
              <a:gd name="T44" fmla="*/ 96 w 386"/>
              <a:gd name="T45" fmla="*/ 191 h 558"/>
              <a:gd name="T46" fmla="*/ 184 w 386"/>
              <a:gd name="T47" fmla="*/ 56 h 558"/>
              <a:gd name="T48" fmla="*/ 75 w 386"/>
              <a:gd name="T49" fmla="*/ 518 h 558"/>
              <a:gd name="T50" fmla="*/ 0 w 386"/>
              <a:gd name="T51" fmla="*/ 355 h 558"/>
              <a:gd name="T52" fmla="*/ 66 w 386"/>
              <a:gd name="T53" fmla="*/ 275 h 558"/>
              <a:gd name="T54" fmla="*/ 103 w 386"/>
              <a:gd name="T55" fmla="*/ 447 h 558"/>
              <a:gd name="T56" fmla="*/ 75 w 386"/>
              <a:gd name="T57" fmla="*/ 518 h 558"/>
              <a:gd name="T58" fmla="*/ 220 w 386"/>
              <a:gd name="T59" fmla="*/ 527 h 558"/>
              <a:gd name="T60" fmla="*/ 207 w 386"/>
              <a:gd name="T61" fmla="*/ 513 h 558"/>
              <a:gd name="T62" fmla="*/ 192 w 386"/>
              <a:gd name="T63" fmla="*/ 558 h 558"/>
              <a:gd name="T64" fmla="*/ 175 w 386"/>
              <a:gd name="T65" fmla="*/ 513 h 558"/>
              <a:gd name="T66" fmla="*/ 164 w 386"/>
              <a:gd name="T67" fmla="*/ 537 h 558"/>
              <a:gd name="T68" fmla="*/ 147 w 386"/>
              <a:gd name="T69" fmla="*/ 495 h 558"/>
              <a:gd name="T70" fmla="*/ 239 w 386"/>
              <a:gd name="T71" fmla="*/ 495 h 558"/>
              <a:gd name="T72" fmla="*/ 220 w 386"/>
              <a:gd name="T73" fmla="*/ 527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86" h="558">
                <a:moveTo>
                  <a:pt x="311" y="518"/>
                </a:moveTo>
                <a:cubicBezTo>
                  <a:pt x="311" y="518"/>
                  <a:pt x="316" y="486"/>
                  <a:pt x="283" y="447"/>
                </a:cubicBezTo>
                <a:cubicBezTo>
                  <a:pt x="315" y="357"/>
                  <a:pt x="320" y="275"/>
                  <a:pt x="320" y="275"/>
                </a:cubicBezTo>
                <a:cubicBezTo>
                  <a:pt x="320" y="275"/>
                  <a:pt x="386" y="290"/>
                  <a:pt x="386" y="355"/>
                </a:cubicBezTo>
                <a:cubicBezTo>
                  <a:pt x="386" y="467"/>
                  <a:pt x="311" y="518"/>
                  <a:pt x="311" y="518"/>
                </a:cubicBezTo>
                <a:close/>
                <a:moveTo>
                  <a:pt x="129" y="479"/>
                </a:moveTo>
                <a:cubicBezTo>
                  <a:pt x="129" y="479"/>
                  <a:pt x="84" y="337"/>
                  <a:pt x="84" y="278"/>
                </a:cubicBezTo>
                <a:cubicBezTo>
                  <a:pt x="84" y="252"/>
                  <a:pt x="87" y="228"/>
                  <a:pt x="92" y="207"/>
                </a:cubicBezTo>
                <a:cubicBezTo>
                  <a:pt x="294" y="207"/>
                  <a:pt x="294" y="207"/>
                  <a:pt x="294" y="207"/>
                </a:cubicBezTo>
                <a:cubicBezTo>
                  <a:pt x="298" y="228"/>
                  <a:pt x="301" y="252"/>
                  <a:pt x="301" y="278"/>
                </a:cubicBezTo>
                <a:cubicBezTo>
                  <a:pt x="301" y="336"/>
                  <a:pt x="257" y="479"/>
                  <a:pt x="257" y="479"/>
                </a:cubicBezTo>
                <a:lnTo>
                  <a:pt x="129" y="479"/>
                </a:lnTo>
                <a:close/>
                <a:moveTo>
                  <a:pt x="193" y="239"/>
                </a:moveTo>
                <a:cubicBezTo>
                  <a:pt x="170" y="239"/>
                  <a:pt x="152" y="258"/>
                  <a:pt x="152" y="280"/>
                </a:cubicBezTo>
                <a:cubicBezTo>
                  <a:pt x="152" y="303"/>
                  <a:pt x="170" y="321"/>
                  <a:pt x="193" y="321"/>
                </a:cubicBezTo>
                <a:cubicBezTo>
                  <a:pt x="216" y="321"/>
                  <a:pt x="234" y="303"/>
                  <a:pt x="234" y="280"/>
                </a:cubicBezTo>
                <a:cubicBezTo>
                  <a:pt x="234" y="258"/>
                  <a:pt x="216" y="239"/>
                  <a:pt x="193" y="239"/>
                </a:cubicBezTo>
                <a:close/>
                <a:moveTo>
                  <a:pt x="184" y="56"/>
                </a:moveTo>
                <a:cubicBezTo>
                  <a:pt x="184" y="0"/>
                  <a:pt x="184" y="0"/>
                  <a:pt x="184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54"/>
                  <a:pt x="200" y="54"/>
                  <a:pt x="200" y="54"/>
                </a:cubicBezTo>
                <a:cubicBezTo>
                  <a:pt x="218" y="67"/>
                  <a:pt x="268" y="110"/>
                  <a:pt x="290" y="191"/>
                </a:cubicBezTo>
                <a:cubicBezTo>
                  <a:pt x="96" y="191"/>
                  <a:pt x="96" y="191"/>
                  <a:pt x="96" y="191"/>
                </a:cubicBezTo>
                <a:cubicBezTo>
                  <a:pt x="117" y="112"/>
                  <a:pt x="164" y="70"/>
                  <a:pt x="184" y="56"/>
                </a:cubicBezTo>
                <a:close/>
                <a:moveTo>
                  <a:pt x="75" y="518"/>
                </a:moveTo>
                <a:cubicBezTo>
                  <a:pt x="75" y="518"/>
                  <a:pt x="0" y="467"/>
                  <a:pt x="0" y="355"/>
                </a:cubicBezTo>
                <a:cubicBezTo>
                  <a:pt x="0" y="290"/>
                  <a:pt x="66" y="275"/>
                  <a:pt x="66" y="275"/>
                </a:cubicBezTo>
                <a:cubicBezTo>
                  <a:pt x="66" y="275"/>
                  <a:pt x="71" y="357"/>
                  <a:pt x="103" y="447"/>
                </a:cubicBezTo>
                <a:cubicBezTo>
                  <a:pt x="70" y="486"/>
                  <a:pt x="75" y="518"/>
                  <a:pt x="75" y="518"/>
                </a:cubicBezTo>
                <a:close/>
                <a:moveTo>
                  <a:pt x="220" y="527"/>
                </a:moveTo>
                <a:cubicBezTo>
                  <a:pt x="207" y="513"/>
                  <a:pt x="207" y="513"/>
                  <a:pt x="207" y="513"/>
                </a:cubicBezTo>
                <a:cubicBezTo>
                  <a:pt x="192" y="558"/>
                  <a:pt x="192" y="558"/>
                  <a:pt x="192" y="558"/>
                </a:cubicBezTo>
                <a:cubicBezTo>
                  <a:pt x="175" y="513"/>
                  <a:pt x="175" y="513"/>
                  <a:pt x="175" y="513"/>
                </a:cubicBezTo>
                <a:cubicBezTo>
                  <a:pt x="164" y="537"/>
                  <a:pt x="164" y="537"/>
                  <a:pt x="164" y="537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239" y="495"/>
                  <a:pt x="239" y="495"/>
                  <a:pt x="239" y="495"/>
                </a:cubicBezTo>
                <a:lnTo>
                  <a:pt x="220" y="5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egoe UI Light 8"/>
                <a:ea typeface="Microsoft YaHei UI Light"/>
              </a:rPr>
              <a:t> </a:t>
            </a:r>
          </a:p>
        </p:txBody>
      </p:sp>
      <p:sp>
        <p:nvSpPr>
          <p:cNvPr id="13" name="任意多边形 28"/>
          <p:cNvSpPr/>
          <p:nvPr/>
        </p:nvSpPr>
        <p:spPr>
          <a:xfrm rot="2700000">
            <a:off x="239648" y="-294357"/>
            <a:ext cx="1076037" cy="1123533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rgbClr val="7E48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29"/>
          <p:cNvSpPr/>
          <p:nvPr/>
        </p:nvSpPr>
        <p:spPr>
          <a:xfrm rot="2700000">
            <a:off x="239647" y="-561767"/>
            <a:ext cx="1076037" cy="1123533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直接连接符 11"/>
          <p:cNvSpPr>
            <a:spLocks noChangeShapeType="1"/>
          </p:cNvSpPr>
          <p:nvPr/>
        </p:nvSpPr>
        <p:spPr bwMode="auto">
          <a:xfrm flipV="1">
            <a:off x="0" y="3526971"/>
            <a:ext cx="5177642" cy="21311"/>
          </a:xfrm>
          <a:prstGeom prst="line">
            <a:avLst/>
          </a:prstGeom>
          <a:noFill/>
          <a:ln w="6350" cap="flat" cmpd="sng">
            <a:solidFill>
              <a:srgbClr val="681E5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 Box 3"/>
          <p:cNvSpPr>
            <a:spLocks noChangeArrowheads="1"/>
          </p:cNvSpPr>
          <p:nvPr/>
        </p:nvSpPr>
        <p:spPr bwMode="auto">
          <a:xfrm>
            <a:off x="5177642" y="1666518"/>
            <a:ext cx="3074929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sz="13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CN" sz="13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138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5246" y="2683693"/>
            <a:ext cx="34728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>
                <a:solidFill>
                  <a:schemeClr val="bg2">
                    <a:lumMod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矛盾动力论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460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-1" y="0"/>
            <a:ext cx="3431970" cy="620713"/>
          </a:xfrm>
          <a:prstGeom prst="homePlate">
            <a:avLst/>
          </a:prstGeom>
          <a:solidFill>
            <a:srgbClr val="5A1B5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3200" dirty="0">
                <a:latin typeface="Kaiti SC" charset="-122"/>
                <a:ea typeface="Kaiti SC" charset="-122"/>
                <a:cs typeface="Kaiti SC" charset="-122"/>
              </a:rPr>
              <a:t>矛盾动力论简图</a:t>
            </a:r>
          </a:p>
        </p:txBody>
      </p:sp>
      <p:sp>
        <p:nvSpPr>
          <p:cNvPr id="4" name="梯形 3"/>
          <p:cNvSpPr/>
          <p:nvPr/>
        </p:nvSpPr>
        <p:spPr>
          <a:xfrm>
            <a:off x="2230258" y="3513192"/>
            <a:ext cx="1932247" cy="1113167"/>
          </a:xfrm>
          <a:prstGeom prst="trapezoid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实践</a:t>
            </a:r>
          </a:p>
        </p:txBody>
      </p:sp>
      <p:sp>
        <p:nvSpPr>
          <p:cNvPr id="5" name="椭圆 4">
            <a:hlinkClick r:id="rId2" action="ppaction://hlinksldjump"/>
          </p:cNvPr>
          <p:cNvSpPr/>
          <p:nvPr/>
        </p:nvSpPr>
        <p:spPr>
          <a:xfrm>
            <a:off x="47072" y="2972055"/>
            <a:ext cx="1361007" cy="69210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意识</a:t>
            </a:r>
          </a:p>
        </p:txBody>
      </p:sp>
      <p:sp>
        <p:nvSpPr>
          <p:cNvPr id="6" name="左右箭头 5"/>
          <p:cNvSpPr/>
          <p:nvPr/>
        </p:nvSpPr>
        <p:spPr>
          <a:xfrm>
            <a:off x="1495669" y="3184453"/>
            <a:ext cx="718650" cy="267304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hlinkClick r:id="rId3" action="ppaction://hlinksldjump"/>
          </p:cNvPr>
          <p:cNvSpPr/>
          <p:nvPr/>
        </p:nvSpPr>
        <p:spPr>
          <a:xfrm>
            <a:off x="4355418" y="1086095"/>
            <a:ext cx="1880825" cy="117002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         </a:t>
            </a:r>
          </a:p>
          <a:p>
            <a:pPr algn="ctr"/>
            <a:endParaRPr kumimoji="1" lang="zh-CN" altLang="en-US" sz="2400" dirty="0"/>
          </a:p>
          <a:p>
            <a:pPr algn="ctr"/>
            <a:r>
              <a:rPr kumimoji="1" lang="zh-CN" altLang="en-US" sz="2400" dirty="0"/>
              <a:t>运动</a:t>
            </a:r>
          </a:p>
        </p:txBody>
      </p:sp>
      <p:sp>
        <p:nvSpPr>
          <p:cNvPr id="16" name="椭圆 15"/>
          <p:cNvSpPr/>
          <p:nvPr/>
        </p:nvSpPr>
        <p:spPr>
          <a:xfrm>
            <a:off x="4573540" y="1099605"/>
            <a:ext cx="1429381" cy="64526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hlinkClick r:id="rId4" action="ppaction://hlinksldjump"/>
              </a:rPr>
              <a:t>静止</a:t>
            </a:r>
            <a:endParaRPr kumimoji="1" lang="zh-CN" altLang="en-US" sz="2400" dirty="0"/>
          </a:p>
        </p:txBody>
      </p:sp>
      <p:sp>
        <p:nvSpPr>
          <p:cNvPr id="18" name="椭圆 17">
            <a:hlinkClick r:id="rId5" action="ppaction://hlinksldjump"/>
          </p:cNvPr>
          <p:cNvSpPr/>
          <p:nvPr/>
        </p:nvSpPr>
        <p:spPr>
          <a:xfrm>
            <a:off x="6705879" y="2933094"/>
            <a:ext cx="1728095" cy="7730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矛盾</a:t>
            </a:r>
          </a:p>
        </p:txBody>
      </p:sp>
      <p:sp>
        <p:nvSpPr>
          <p:cNvPr id="20" name="椭圆 19">
            <a:hlinkClick r:id="rId6" action="ppaction://hlinksldjump"/>
          </p:cNvPr>
          <p:cNvSpPr/>
          <p:nvPr/>
        </p:nvSpPr>
        <p:spPr>
          <a:xfrm>
            <a:off x="9291917" y="2958353"/>
            <a:ext cx="1169895" cy="69210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发展</a:t>
            </a:r>
          </a:p>
        </p:txBody>
      </p:sp>
      <p:sp>
        <p:nvSpPr>
          <p:cNvPr id="21" name="椭圆 20"/>
          <p:cNvSpPr/>
          <p:nvPr/>
        </p:nvSpPr>
        <p:spPr>
          <a:xfrm>
            <a:off x="10171015" y="2958353"/>
            <a:ext cx="1622056" cy="69210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新事物</a:t>
            </a:r>
          </a:p>
        </p:txBody>
      </p:sp>
      <p:sp>
        <p:nvSpPr>
          <p:cNvPr id="22" name="椭圆 21">
            <a:hlinkClick r:id="rId7" action="ppaction://hlinksldjump"/>
          </p:cNvPr>
          <p:cNvSpPr/>
          <p:nvPr/>
        </p:nvSpPr>
        <p:spPr>
          <a:xfrm>
            <a:off x="4269697" y="4276518"/>
            <a:ext cx="2238698" cy="7730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联系</a:t>
            </a:r>
          </a:p>
        </p:txBody>
      </p:sp>
      <p:sp>
        <p:nvSpPr>
          <p:cNvPr id="23" name="椭圆 22"/>
          <p:cNvSpPr/>
          <p:nvPr/>
        </p:nvSpPr>
        <p:spPr>
          <a:xfrm>
            <a:off x="3996163" y="5758967"/>
            <a:ext cx="1425388" cy="7323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009382" y="5884361"/>
            <a:ext cx="807051" cy="548124"/>
          </a:xfrm>
          <a:prstGeom prst="ellipse">
            <a:avLst/>
          </a:prstGeom>
          <a:solidFill>
            <a:schemeClr val="accent6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895536" y="5884361"/>
            <a:ext cx="38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物</a:t>
            </a:r>
          </a:p>
        </p:txBody>
      </p:sp>
      <p:sp>
        <p:nvSpPr>
          <p:cNvPr id="26" name="椭圆 25"/>
          <p:cNvSpPr/>
          <p:nvPr/>
        </p:nvSpPr>
        <p:spPr>
          <a:xfrm>
            <a:off x="5533163" y="5758967"/>
            <a:ext cx="1437462" cy="66574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物</a:t>
            </a:r>
          </a:p>
        </p:txBody>
      </p:sp>
      <p:cxnSp>
        <p:nvCxnSpPr>
          <p:cNvPr id="34" name="直线连接符 33"/>
          <p:cNvCxnSpPr/>
          <p:nvPr/>
        </p:nvCxnSpPr>
        <p:spPr>
          <a:xfrm>
            <a:off x="4034118" y="3294529"/>
            <a:ext cx="2585968" cy="13447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虚尾箭头 51"/>
          <p:cNvSpPr/>
          <p:nvPr/>
        </p:nvSpPr>
        <p:spPr>
          <a:xfrm rot="19551434">
            <a:off x="5545559" y="3665611"/>
            <a:ext cx="956331" cy="337852"/>
          </a:xfrm>
          <a:prstGeom prst="strip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燕尾形 53"/>
          <p:cNvSpPr/>
          <p:nvPr/>
        </p:nvSpPr>
        <p:spPr>
          <a:xfrm rot="16200000">
            <a:off x="5107821" y="4889075"/>
            <a:ext cx="562450" cy="112176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5" name="虚尾箭头 54"/>
          <p:cNvSpPr/>
          <p:nvPr/>
        </p:nvSpPr>
        <p:spPr>
          <a:xfrm>
            <a:off x="8517174" y="3149179"/>
            <a:ext cx="734750" cy="337852"/>
          </a:xfrm>
          <a:prstGeom prst="striped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右弧形箭头 63"/>
          <p:cNvSpPr/>
          <p:nvPr/>
        </p:nvSpPr>
        <p:spPr>
          <a:xfrm rot="1215936">
            <a:off x="1595184" y="1228003"/>
            <a:ext cx="1245547" cy="1890320"/>
          </a:xfrm>
          <a:prstGeom prst="curvedRightArrow">
            <a:avLst>
              <a:gd name="adj1" fmla="val 16165"/>
              <a:gd name="adj2" fmla="val 46896"/>
              <a:gd name="adj3" fmla="val 263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72904" y="1970934"/>
            <a:ext cx="168843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zh-CN" alt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表征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虚尾箭头 66"/>
          <p:cNvSpPr/>
          <p:nvPr/>
        </p:nvSpPr>
        <p:spPr>
          <a:xfrm rot="19340798">
            <a:off x="3913750" y="2506252"/>
            <a:ext cx="1072428" cy="337852"/>
          </a:xfrm>
          <a:prstGeom prst="strip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虚尾箭头 67"/>
          <p:cNvSpPr/>
          <p:nvPr/>
        </p:nvSpPr>
        <p:spPr>
          <a:xfrm rot="2388934">
            <a:off x="5532128" y="2529250"/>
            <a:ext cx="977345" cy="337852"/>
          </a:xfrm>
          <a:prstGeom prst="strip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圆角矩形 68">
            <a:hlinkClick r:id="rId8" action="ppaction://hlinksldjump"/>
          </p:cNvPr>
          <p:cNvSpPr/>
          <p:nvPr/>
        </p:nvSpPr>
        <p:spPr>
          <a:xfrm>
            <a:off x="2318325" y="1004241"/>
            <a:ext cx="1194719" cy="925533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时间</a:t>
            </a:r>
          </a:p>
          <a:p>
            <a:pPr algn="ctr"/>
            <a:r>
              <a:rPr kumimoji="1" lang="zh-CN" altLang="en-US" sz="2400" dirty="0"/>
              <a:t>空间</a:t>
            </a:r>
          </a:p>
        </p:txBody>
      </p:sp>
      <p:sp>
        <p:nvSpPr>
          <p:cNvPr id="86" name="虚尾箭头 85"/>
          <p:cNvSpPr/>
          <p:nvPr/>
        </p:nvSpPr>
        <p:spPr>
          <a:xfrm rot="2154418">
            <a:off x="3957299" y="3656753"/>
            <a:ext cx="1072428" cy="337852"/>
          </a:xfrm>
          <a:prstGeom prst="strip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线形标注 3 97">
            <a:hlinkClick r:id="rId9" action="ppaction://hlinksldjump"/>
          </p:cNvPr>
          <p:cNvSpPr/>
          <p:nvPr/>
        </p:nvSpPr>
        <p:spPr>
          <a:xfrm>
            <a:off x="7836137" y="1215641"/>
            <a:ext cx="2568200" cy="1284786"/>
          </a:xfrm>
          <a:prstGeom prst="borderCallout3">
            <a:avLst/>
          </a:prstGeom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同一性与斗争性</a:t>
            </a:r>
          </a:p>
          <a:p>
            <a:pPr algn="ctr"/>
            <a:r>
              <a:rPr kumimoji="1" lang="zh-CN" altLang="en-US" sz="2000" dirty="0"/>
              <a:t>普遍性</a:t>
            </a:r>
            <a:r>
              <a:rPr kumimoji="1" lang="zh-CN" altLang="en-US" sz="2000" dirty="0" smtClean="0"/>
              <a:t>与特殊性</a:t>
            </a:r>
            <a:endParaRPr kumimoji="1" lang="zh-CN" altLang="en-US" sz="2000" dirty="0"/>
          </a:p>
        </p:txBody>
      </p:sp>
      <p:sp>
        <p:nvSpPr>
          <p:cNvPr id="102" name="矩形 101">
            <a:hlinkClick r:id="rId10" action="ppaction://hlinksldjump"/>
          </p:cNvPr>
          <p:cNvSpPr/>
          <p:nvPr/>
        </p:nvSpPr>
        <p:spPr>
          <a:xfrm>
            <a:off x="6948769" y="4029050"/>
            <a:ext cx="4822446" cy="1510814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7439512" y="4248153"/>
            <a:ext cx="36610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质变量变规律</a:t>
            </a:r>
          </a:p>
          <a:p>
            <a:pPr algn="ctr"/>
            <a:r>
              <a:rPr kumimoji="1" lang="zh-CN" alt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否定之否定规律</a:t>
            </a:r>
          </a:p>
        </p:txBody>
      </p:sp>
      <p:sp>
        <p:nvSpPr>
          <p:cNvPr id="104" name="椭圆 103">
            <a:hlinkClick r:id="rId11" action="ppaction://hlinksldjump"/>
          </p:cNvPr>
          <p:cNvSpPr/>
          <p:nvPr/>
        </p:nvSpPr>
        <p:spPr>
          <a:xfrm>
            <a:off x="2378644" y="2910445"/>
            <a:ext cx="1635477" cy="7730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物质</a:t>
            </a:r>
          </a:p>
        </p:txBody>
      </p:sp>
    </p:spTree>
    <p:extLst>
      <p:ext uri="{BB962C8B-B14F-4D97-AF65-F5344CB8AC3E}">
        <p14:creationId xmlns:p14="http://schemas.microsoft.com/office/powerpoint/2010/main" xmlns="" val="138957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>
            <a:off x="2653126" y="2514293"/>
            <a:ext cx="1301106" cy="1301106"/>
            <a:chOff x="2683251" y="1980687"/>
            <a:chExt cx="1301106" cy="1301106"/>
          </a:xfrm>
          <a:solidFill>
            <a:srgbClr val="6A1F5F">
              <a:alpha val="57000"/>
            </a:srgb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椭圆 2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" name="TextBox 107"/>
            <p:cNvSpPr txBox="1"/>
            <p:nvPr/>
          </p:nvSpPr>
          <p:spPr>
            <a:xfrm>
              <a:off x="3002623" y="2185262"/>
              <a:ext cx="492443" cy="830997"/>
            </a:xfrm>
            <a:prstGeom prst="rect">
              <a:avLst/>
            </a:prstGeom>
            <a:solidFill>
              <a:srgbClr val="6A1F5F">
                <a:alpha val="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" name="直接连接符 37"/>
          <p:cNvCxnSpPr/>
          <p:nvPr/>
        </p:nvCxnSpPr>
        <p:spPr>
          <a:xfrm flipV="1">
            <a:off x="4271081" y="2483812"/>
            <a:ext cx="0" cy="1301107"/>
          </a:xfrm>
          <a:prstGeom prst="line">
            <a:avLst/>
          </a:prstGeom>
          <a:ln w="12700">
            <a:solidFill>
              <a:srgbClr val="6A1F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587930" y="2903534"/>
            <a:ext cx="4876703" cy="646331"/>
          </a:xfrm>
          <a:prstGeom prst="rect">
            <a:avLst/>
          </a:prstGeom>
          <a:solidFill>
            <a:srgbClr val="6A1F5F">
              <a:alpha val="78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物质</a:t>
            </a:r>
            <a:r>
              <a:rPr lang="zh-CN" altLang="en-US" sz="3600" b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sym typeface="Arial" panose="020B0604020202020204" pitchFamily="34" charset="0"/>
              </a:rPr>
              <a:t>观念的历史发展</a:t>
            </a:r>
            <a:endParaRPr lang="zh-CN" altLang="en-US" sz="36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847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主题4" id="{FAC82616-71AD-AD47-AC75-20D10F33AEB3}" vid="{21C4180F-8DBA-934E-AE4E-2CA0B9AEF2D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2844</Words>
  <Application>Microsoft Office PowerPoint</Application>
  <PresentationFormat>自定义</PresentationFormat>
  <Paragraphs>286</Paragraphs>
  <Slides>40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主题4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CJ</dc:creator>
  <cp:lastModifiedBy>aa</cp:lastModifiedBy>
  <cp:revision>4</cp:revision>
  <dcterms:modified xsi:type="dcterms:W3CDTF">2018-10-25T05:06:45Z</dcterms:modified>
</cp:coreProperties>
</file>